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3"/>
  </p:notesMasterIdLst>
  <p:handoutMasterIdLst>
    <p:handoutMasterId r:id="rId24"/>
  </p:handoutMasterIdLst>
  <p:sldIdLst>
    <p:sldId id="256" r:id="rId5"/>
    <p:sldId id="261" r:id="rId6"/>
    <p:sldId id="282" r:id="rId7"/>
    <p:sldId id="281" r:id="rId8"/>
    <p:sldId id="258" r:id="rId9"/>
    <p:sldId id="259" r:id="rId10"/>
    <p:sldId id="262" r:id="rId11"/>
    <p:sldId id="264" r:id="rId12"/>
    <p:sldId id="263" r:id="rId13"/>
    <p:sldId id="279" r:id="rId14"/>
    <p:sldId id="268" r:id="rId15"/>
    <p:sldId id="280" r:id="rId16"/>
    <p:sldId id="269" r:id="rId17"/>
    <p:sldId id="270" r:id="rId18"/>
    <p:sldId id="272" r:id="rId19"/>
    <p:sldId id="274" r:id="rId20"/>
    <p:sldId id="276" r:id="rId21"/>
    <p:sldId id="277" r:id="rId22"/>
  </p:sldIdLst>
  <p:sldSz cx="9144000" cy="6858000" type="screen4x3"/>
  <p:notesSz cx="6858000" cy="9144000"/>
  <p:defaultTextStyle>
    <a:defPPr>
      <a:defRPr lang="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704" autoAdjust="0"/>
  </p:normalViewPr>
  <p:slideViewPr>
    <p:cSldViewPr snapToGrid="0" showGuides="1">
      <p:cViewPr varScale="1">
        <p:scale>
          <a:sx n="99" d="100"/>
          <a:sy n="99" d="100"/>
        </p:scale>
        <p:origin x="1866" y="36"/>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24.07.2023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‹N°›</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7/24/2023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‹N°›</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11</a:t>
            </a:fld>
            <a:endParaRPr lang="en-US"/>
          </a:p>
        </p:txBody>
      </p:sp>
    </p:spTree>
    <p:extLst>
      <p:ext uri="{BB962C8B-B14F-4D97-AF65-F5344CB8AC3E}">
        <p14:creationId xmlns:p14="http://schemas.microsoft.com/office/powerpoint/2010/main" val="4223380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12</a:t>
            </a:fld>
            <a:endParaRPr lang="en-US"/>
          </a:p>
        </p:txBody>
      </p:sp>
    </p:spTree>
    <p:extLst>
      <p:ext uri="{BB962C8B-B14F-4D97-AF65-F5344CB8AC3E}">
        <p14:creationId xmlns:p14="http://schemas.microsoft.com/office/powerpoint/2010/main" val="4136708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08F923-A320-42BD-84A6-601815CE83FD}" type="slidenum">
              <a:rPr lang="en-US" smtClean="0"/>
              <a:t>15</a:t>
            </a:fld>
            <a:endParaRPr lang="en-US"/>
          </a:p>
        </p:txBody>
      </p:sp>
    </p:spTree>
    <p:extLst>
      <p:ext uri="{BB962C8B-B14F-4D97-AF65-F5344CB8AC3E}">
        <p14:creationId xmlns:p14="http://schemas.microsoft.com/office/powerpoint/2010/main" val="307921101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1995000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D.3.1 – DAYLIGHT</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D.3.1 – DAYLIGHT</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4232804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2002144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481315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3677077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3273371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G.1.4 ENERGY COST</a:t>
            </a:r>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54876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D.3.1 – DAYLIGHT</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3</a:t>
            </a:r>
            <a:r>
              <a:rPr lang="it-IT" sz="1200" dirty="0"/>
              <a:t/>
            </a:r>
            <a:br>
              <a:rPr lang="it-IT" sz="1200" dirty="0"/>
            </a:br>
            <a:r>
              <a:rPr lang="en-US" sz="1200" dirty="0"/>
              <a:t>THE ASSESSMENT CRITERIA OF SBTOOL – BUILDING SCALE</a:t>
            </a:r>
            <a:endParaRPr lang="it-IT" dirty="0"/>
          </a:p>
        </p:txBody>
      </p:sp>
      <p:pic>
        <p:nvPicPr>
          <p:cNvPr id="10" name="Imatge 14"/>
          <p:cNvPicPr/>
          <p:nvPr userDrawn="1"/>
        </p:nvPicPr>
        <p:blipFill>
          <a:blip r:embed="rId12"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en-US"/>
              <a:t># </a:t>
            </a:r>
            <a:fld id="{243FB592-B9A9-49AA-A86F-4031F7B97808}" type="slidenum">
              <a:rPr lang="en-US" smtClean="0"/>
              <a:pPr/>
              <a:t>‹N°›</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8" r:id="rId8"/>
    <p:sldLayoutId id="2147483660" r:id="rId9"/>
    <p:sldLayoutId id="2147483661" r:id="rId10"/>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10" Type="http://schemas.openxmlformats.org/officeDocument/2006/relationships/image" Target="../media/image13.png"/><Relationship Id="rId4" Type="http://schemas.openxmlformats.org/officeDocument/2006/relationships/image" Target="../media/image20.jpeg"/><Relationship Id="rId9"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10.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fr" sz="3600" dirty="0">
                <a:solidFill>
                  <a:srgbClr val="0070C0"/>
                </a:solidFill>
              </a:rPr>
              <a:t>Module de formation 3</a:t>
            </a:r>
            <a:endParaRPr lang="en-US" sz="3600" dirty="0">
              <a:solidFill>
                <a:srgbClr val="0070C0"/>
              </a:solidFill>
            </a:endParaRPr>
          </a:p>
          <a:p>
            <a:pPr marL="0" indent="0">
              <a:buNone/>
            </a:pPr>
            <a:r>
              <a:rPr lang="fr" dirty="0"/>
              <a:t>Calcul des critères</a:t>
            </a:r>
          </a:p>
          <a:p>
            <a:pPr marL="0" indent="0">
              <a:buNone/>
            </a:pPr>
            <a:r>
              <a:rPr lang="fr" dirty="0"/>
              <a:t>d'évaluation</a:t>
            </a:r>
            <a:endParaRPr lang="it-IT" dirty="0"/>
          </a:p>
          <a:p>
            <a:pPr marL="0" indent="0">
              <a:buNone/>
            </a:pPr>
            <a:r>
              <a:rPr lang="fr-FR" sz="3200" dirty="0" smtClean="0"/>
              <a:t>D</a:t>
            </a:r>
            <a:r>
              <a:rPr lang="fr" sz="3200" dirty="0" smtClean="0"/>
              <a:t>e </a:t>
            </a:r>
            <a:r>
              <a:rPr lang="fr-FR" sz="2800" dirty="0"/>
              <a:t>LUMIÈRE DU JOUR</a:t>
            </a:r>
            <a:endParaRPr lang="fr" sz="2800" dirty="0"/>
          </a:p>
          <a:p>
            <a:pPr marL="0" indent="0">
              <a:buNone/>
            </a:pPr>
            <a:r>
              <a:rPr lang="fr" sz="3200" dirty="0"/>
              <a:t>SBTool – Échelle du bâtiment</a:t>
            </a:r>
          </a:p>
        </p:txBody>
      </p:sp>
      <p:grpSp>
        <p:nvGrpSpPr>
          <p:cNvPr id="2" name="Groupe 1">
            <a:extLst>
              <a:ext uri="{FF2B5EF4-FFF2-40B4-BE49-F238E27FC236}">
                <a16:creationId xmlns:a16="http://schemas.microsoft.com/office/drawing/2014/main" id="{FAB037B9-BE47-AAB1-462A-B5AEA0FB78EB}"/>
              </a:ext>
            </a:extLst>
          </p:cNvPr>
          <p:cNvGrpSpPr/>
          <p:nvPr/>
        </p:nvGrpSpPr>
        <p:grpSpPr>
          <a:xfrm>
            <a:off x="0" y="6264473"/>
            <a:ext cx="9144000" cy="593527"/>
            <a:chOff x="0" y="6264473"/>
            <a:chExt cx="9144000" cy="593527"/>
          </a:xfrm>
        </p:grpSpPr>
        <p:sp>
          <p:nvSpPr>
            <p:cNvPr id="4" name="Rectangle 3">
              <a:extLst>
                <a:ext uri="{FF2B5EF4-FFF2-40B4-BE49-F238E27FC236}">
                  <a16:creationId xmlns:a16="http://schemas.microsoft.com/office/drawing/2014/main" id="{EE60AB1C-DE0A-9D5C-6B08-D4B76BC1DD0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dirty="0"/>
                <a:t>Système de formation Villes MED DURABLES</a:t>
              </a:r>
            </a:p>
          </p:txBody>
        </p:sp>
        <p:sp>
          <p:nvSpPr>
            <p:cNvPr id="5" name="ZoneTexte 4">
              <a:extLst>
                <a:ext uri="{FF2B5EF4-FFF2-40B4-BE49-F238E27FC236}">
                  <a16:creationId xmlns:a16="http://schemas.microsoft.com/office/drawing/2014/main" id="{B8E18AD7-776D-F4E2-F84D-EC00729DB2E3}"/>
                </a:ext>
              </a:extLst>
            </p:cNvPr>
            <p:cNvSpPr txBox="1"/>
            <p:nvPr/>
          </p:nvSpPr>
          <p:spPr>
            <a:xfrm>
              <a:off x="561975" y="6264473"/>
              <a:ext cx="4665893" cy="307777"/>
            </a:xfrm>
            <a:prstGeom prst="rect">
              <a:avLst/>
            </a:prstGeom>
            <a:solidFill>
              <a:schemeClr val="bg1"/>
            </a:solidFill>
          </p:spPr>
          <p:txBody>
            <a:bodyPr wrap="none" rtlCol="0">
              <a:spAutoFit/>
            </a:bodyPr>
            <a:lstStyle/>
            <a:p>
              <a:r>
                <a:rPr lang="fr-FR" sz="1400" dirty="0"/>
                <a:t>WP5 – Activité 5.1  Système de formation durable MED CITIES</a:t>
              </a:r>
            </a:p>
          </p:txBody>
        </p:sp>
      </p:gr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z="2800" dirty="0">
                <a:solidFill>
                  <a:schemeClr val="tx1"/>
                </a:solidFill>
              </a:rPr>
              <a:t>D.3.1 – LUMIÈRE DU JOUR</a:t>
            </a:r>
            <a:endParaRPr lang="el-GR" dirty="0">
              <a:solidFill>
                <a:schemeClr val="tx1"/>
              </a:solidFill>
            </a:endParaRPr>
          </a:p>
        </p:txBody>
      </p:sp>
      <p:sp>
        <p:nvSpPr>
          <p:cNvPr id="3" name="Slide Number Placeholder 2"/>
          <p:cNvSpPr>
            <a:spLocks noGrp="1"/>
          </p:cNvSpPr>
          <p:nvPr>
            <p:ph type="sldNum" sz="quarter" idx="12"/>
          </p:nvPr>
        </p:nvSpPr>
        <p:spPr/>
        <p:txBody>
          <a:bodyPr/>
          <a:lstStyle/>
          <a:p>
            <a:fld id="{243FB592-B9A9-49AA-A86F-4031F7B97808}" type="slidenum">
              <a:rPr lang="en-US" smtClean="0"/>
              <a:t>10</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1048512"/>
            <a:ext cx="8418576" cy="475488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u="sng" dirty="0">
                <a:latin typeface="Calibri" panose="020F0502020204030204" pitchFamily="34" charset="0"/>
                <a:cs typeface="Calibri" panose="020F0502020204030204" pitchFamily="34" charset="0"/>
              </a:rPr>
              <a:t>MÉTHODE D'ÉVALUATION - </a:t>
            </a:r>
            <a:r>
              <a:rPr lang="fr" sz="2000" b="1" u="sng" dirty="0"/>
              <a:t>PHASE DE CONCEPTION</a:t>
            </a:r>
            <a:endParaRPr lang="en-US" sz="2000" b="1" u="sng" dirty="0">
              <a:cs typeface="Calibri" panose="020F0502020204030204" pitchFamily="34" charset="0"/>
            </a:endParaRPr>
          </a:p>
          <a:p>
            <a:pPr marL="0" indent="0">
              <a:buFont typeface="Arial" panose="020B0604020202020204" pitchFamily="34" charset="0"/>
              <a:buNone/>
            </a:pPr>
            <a:endParaRPr lang="en-US" sz="2000" b="1" u="sng" dirty="0">
              <a:latin typeface="Calibri" panose="020F0502020204030204" pitchFamily="34" charset="0"/>
            </a:endParaRPr>
          </a:p>
        </p:txBody>
      </p:sp>
      <p:sp>
        <p:nvSpPr>
          <p:cNvPr id="6" name="Rectangle 5"/>
          <p:cNvSpPr/>
          <p:nvPr/>
        </p:nvSpPr>
        <p:spPr>
          <a:xfrm>
            <a:off x="268224" y="1432699"/>
            <a:ext cx="8663903" cy="2546338"/>
          </a:xfrm>
          <a:prstGeom prst="rect">
            <a:avLst/>
          </a:prstGeom>
        </p:spPr>
        <p:txBody>
          <a:bodyPr wrap="square">
            <a:spAutoFit/>
          </a:bodyPr>
          <a:lstStyle/>
          <a:p>
            <a:pPr algn="just">
              <a:lnSpc>
                <a:spcPct val="150000"/>
              </a:lnSpc>
              <a:spcAft>
                <a:spcPts val="0"/>
              </a:spcAft>
              <a:tabLst>
                <a:tab pos="2329815" algn="l"/>
              </a:tabLst>
            </a:pPr>
            <a:r>
              <a:rPr lang="fr" sz="2000" b="1" u="sng" dirty="0">
                <a:solidFill>
                  <a:srgbClr val="000000"/>
                </a:solidFill>
                <a:latin typeface="Calibri" panose="020F0502020204030204" pitchFamily="34" charset="0"/>
                <a:ea typeface="Times New Roman" panose="02020603050405020304" pitchFamily="18" charset="0"/>
                <a:cs typeface="Calibri" panose="020F0502020204030204" pitchFamily="34" charset="0"/>
              </a:rPr>
              <a:t>Méthode 2) </a:t>
            </a:r>
            <a:r>
              <a:rPr lang="fr" sz="2000" i="1" u="sng" dirty="0">
                <a:solidFill>
                  <a:srgbClr val="000000"/>
                </a:solidFill>
                <a:latin typeface="Calibri" panose="020F0502020204030204" pitchFamily="34" charset="0"/>
                <a:ea typeface="Times New Roman" panose="02020603050405020304" pitchFamily="18" charset="0"/>
                <a:cs typeface="Calibri" panose="020F0502020204030204" pitchFamily="34" charset="0"/>
              </a:rPr>
              <a:t>Méthode de calcul utilisant des données climatiques pour le site donné et un pas de temps adéquat.</a:t>
            </a:r>
            <a:endParaRPr lang="en-US" sz="2000" i="1" u="sng"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algn="just">
              <a:lnSpc>
                <a:spcPct val="150000"/>
              </a:lnSpc>
              <a:tabLst>
                <a:tab pos="2329815" algn="l"/>
              </a:tabLst>
            </a:pPr>
            <a:r>
              <a:rPr lang="fr" sz="2000" b="1" dirty="0">
                <a:solidFill>
                  <a:schemeClr val="tx1">
                    <a:lumMod val="50000"/>
                    <a:lumOff val="50000"/>
                  </a:schemeClr>
                </a:solidFill>
              </a:rPr>
              <a:t>Les étapes de calcul sont :</a:t>
            </a:r>
            <a:endParaRPr lang="el-GR" sz="2000" b="1" dirty="0">
              <a:solidFill>
                <a:schemeClr val="tx1">
                  <a:lumMod val="50000"/>
                  <a:lumOff val="50000"/>
                </a:schemeClr>
              </a:solidFill>
            </a:endParaRPr>
          </a:p>
          <a:p>
            <a:pPr marL="342900" lvl="0" indent="-342900">
              <a:lnSpc>
                <a:spcPct val="107000"/>
              </a:lnSpc>
              <a:spcAft>
                <a:spcPts val="800"/>
              </a:spcAft>
              <a:buFont typeface="+mj-lt"/>
              <a:buAutoNum type="arabicPeriod"/>
              <a:tabLst>
                <a:tab pos="2329815" algn="l"/>
                <a:tab pos="457200" algn="l"/>
              </a:tabLst>
            </a:pPr>
            <a:r>
              <a:rPr lang="fr" sz="2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Simulez </a:t>
            </a:r>
            <a:r>
              <a:rPr lang="fr" sz="20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les valeurs d'éclairement </a:t>
            </a:r>
            <a:r>
              <a:rPr lang="fr" sz="2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sur le plan de référence en fonction des valeurs d'éclairement de la lumière du jour interne horaire</a:t>
            </a:r>
            <a:endParaRPr lang="en-GB"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a:p>
            <a:pPr marL="357188" indent="-357188">
              <a:buFont typeface="+mj-lt"/>
              <a:buAutoNum type="arabicPeriod"/>
            </a:pPr>
            <a:r>
              <a:rPr lang="fr" sz="2000" dirty="0">
                <a:solidFill>
                  <a:srgbClr val="000000"/>
                </a:solidFill>
                <a:latin typeface="Calibri" panose="020F0502020204030204" pitchFamily="34" charset="0"/>
                <a:ea typeface="Times New Roman" panose="02020603050405020304" pitchFamily="18" charset="0"/>
              </a:rPr>
              <a:t>S'assurer que les niveaux d'éclairement ciblés sont atteints ou dépassés</a:t>
            </a:r>
            <a:endParaRPr lang="en-GB" sz="2000" dirty="0"/>
          </a:p>
        </p:txBody>
      </p:sp>
      <p:grpSp>
        <p:nvGrpSpPr>
          <p:cNvPr id="7" name="Group 6"/>
          <p:cNvGrpSpPr/>
          <p:nvPr/>
        </p:nvGrpSpPr>
        <p:grpSpPr>
          <a:xfrm>
            <a:off x="228316" y="4101862"/>
            <a:ext cx="8743717" cy="1323439"/>
            <a:chOff x="268224" y="4107855"/>
            <a:chExt cx="8743717" cy="1323439"/>
          </a:xfrm>
        </p:grpSpPr>
        <p:sp>
          <p:nvSpPr>
            <p:cNvPr id="8" name="Rectangle 7"/>
            <p:cNvSpPr/>
            <p:nvPr/>
          </p:nvSpPr>
          <p:spPr>
            <a:xfrm>
              <a:off x="646736" y="4107855"/>
              <a:ext cx="8365205" cy="1323439"/>
            </a:xfrm>
            <a:prstGeom prst="rect">
              <a:avLst/>
            </a:prstGeom>
          </p:spPr>
          <p:txBody>
            <a:bodyPr wrap="square">
              <a:spAutoFit/>
            </a:bodyPr>
            <a:lstStyle/>
            <a:p>
              <a:r>
                <a:rPr lang="fr" sz="1600" i="1" dirty="0"/>
                <a:t>L'apport de lumière du jour est calculé dans les bâtiments neufs et en rénovation majeure conformément à la norme EN 17037. Le paragraphe 5.1.3 décrit en détail les deux méthodes de calcul possibles. </a:t>
              </a:r>
              <a:r>
                <a:rPr lang="fr" sz="1600" dirty="0"/>
                <a:t>L'Annexe A donne les valeurs des éclairements cibles et des éclairements cibles minimaux à atteindre . L'annexe B décrit les recommandations pour les calculs de la lumière du jour</a:t>
              </a:r>
              <a:endParaRPr lang="en-GB" sz="1600" b="1" i="1" dirty="0"/>
            </a:p>
          </p:txBody>
        </p:sp>
        <p:pic>
          <p:nvPicPr>
            <p:cNvPr id="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224" y="4200714"/>
              <a:ext cx="378512" cy="368806"/>
            </a:xfrm>
            <a:prstGeom prst="rect">
              <a:avLst/>
            </a:prstGeom>
            <a:solidFill>
              <a:srgbClr val="FFFF00"/>
            </a:solidFill>
            <a:ln>
              <a:noFill/>
            </a:ln>
          </p:spPr>
        </p:pic>
      </p:grpSp>
      <p:grpSp>
        <p:nvGrpSpPr>
          <p:cNvPr id="5" name="Groupe 4">
            <a:extLst>
              <a:ext uri="{FF2B5EF4-FFF2-40B4-BE49-F238E27FC236}">
                <a16:creationId xmlns:a16="http://schemas.microsoft.com/office/drawing/2014/main" id="{963C1260-5C06-7EB2-25AF-CD48E832E911}"/>
              </a:ext>
            </a:extLst>
          </p:cNvPr>
          <p:cNvGrpSpPr/>
          <p:nvPr/>
        </p:nvGrpSpPr>
        <p:grpSpPr>
          <a:xfrm>
            <a:off x="0" y="5928255"/>
            <a:ext cx="9144000" cy="939270"/>
            <a:chOff x="0" y="5918730"/>
            <a:chExt cx="9144000" cy="939270"/>
          </a:xfrm>
        </p:grpSpPr>
        <p:pic>
          <p:nvPicPr>
            <p:cNvPr id="10" name="Image 9">
              <a:extLst>
                <a:ext uri="{FF2B5EF4-FFF2-40B4-BE49-F238E27FC236}">
                  <a16:creationId xmlns:a16="http://schemas.microsoft.com/office/drawing/2014/main" id="{0708818D-202F-EC04-B390-50E99CCF04C0}"/>
                </a:ext>
              </a:extLst>
            </p:cNvPr>
            <p:cNvPicPr>
              <a:picLocks noChangeAspect="1"/>
            </p:cNvPicPr>
            <p:nvPr/>
          </p:nvPicPr>
          <p:blipFill>
            <a:blip r:embed="rId3"/>
            <a:stretch>
              <a:fillRect/>
            </a:stretch>
          </p:blipFill>
          <p:spPr>
            <a:xfrm>
              <a:off x="304324" y="5918730"/>
              <a:ext cx="1798476" cy="636325"/>
            </a:xfrm>
            <a:prstGeom prst="rect">
              <a:avLst/>
            </a:prstGeom>
          </p:spPr>
        </p:pic>
        <p:sp>
          <p:nvSpPr>
            <p:cNvPr id="11" name="ZoneTexte 10">
              <a:extLst>
                <a:ext uri="{FF2B5EF4-FFF2-40B4-BE49-F238E27FC236}">
                  <a16:creationId xmlns:a16="http://schemas.microsoft.com/office/drawing/2014/main" id="{40A0ADD6-D954-8FC5-0520-8781EA1ABC5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a16="http://schemas.microsoft.com/office/drawing/2014/main" id="{C310EE1F-EC9F-29F6-5013-8DB2FEE2323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736079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0094"/>
            <a:ext cx="2133600" cy="277906"/>
          </a:xfrm>
        </p:spPr>
        <p:txBody>
          <a:bodyPr/>
          <a:lstStyle/>
          <a:p>
            <a:fld id="{243FB592-B9A9-49AA-A86F-4031F7B97808}" type="slidenum">
              <a:rPr lang="en-US" smtClean="0"/>
              <a:t>11</a:t>
            </a:fld>
            <a:endParaRPr lang="en-US"/>
          </a:p>
        </p:txBody>
      </p:sp>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268223" y="902208"/>
            <a:ext cx="8830751" cy="52977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u="sng" dirty="0">
                <a:latin typeface="Calibri" panose="020F0502020204030204" pitchFamily="34" charset="0"/>
                <a:cs typeface="Calibri" panose="020F0502020204030204" pitchFamily="34" charset="0"/>
              </a:rPr>
              <a:t>MÉTHODE D'ÉVALUATION - PHASE APRÈS L'ACHÈVEMENT ET L'OCCUPATION</a:t>
            </a:r>
            <a:endParaRPr lang="en-US" sz="2000" b="1" u="sng" dirty="0">
              <a:latin typeface="Calibri" panose="020F0502020204030204" pitchFamily="34" charset="0"/>
              <a:cs typeface="Calibri" panose="020F0502020204030204" pitchFamily="34" charset="0"/>
            </a:endParaRPr>
          </a:p>
        </p:txBody>
      </p:sp>
      <p:sp>
        <p:nvSpPr>
          <p:cNvPr id="16" name="Segnaposto contenuto 2">
            <a:extLst>
              <a:ext uri="{FF2B5EF4-FFF2-40B4-BE49-F238E27FC236}">
                <a16:creationId xmlns:a16="http://schemas.microsoft.com/office/drawing/2014/main" id="{86F2EB93-A63A-4210-B86A-E5FCAD7D8D7F}"/>
              </a:ext>
            </a:extLst>
          </p:cNvPr>
          <p:cNvSpPr txBox="1">
            <a:spLocks/>
          </p:cNvSpPr>
          <p:nvPr/>
        </p:nvSpPr>
        <p:spPr>
          <a:xfrm>
            <a:off x="268223" y="1681095"/>
            <a:ext cx="8134632" cy="370905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dirty="0">
                <a:solidFill>
                  <a:schemeClr val="tx1">
                    <a:lumMod val="50000"/>
                    <a:lumOff val="50000"/>
                  </a:schemeClr>
                </a:solidFill>
              </a:rPr>
              <a:t>Les étapes de calcul pour les bâtiments existants sont :</a:t>
            </a:r>
            <a:endParaRPr lang="el-GR" sz="2000" b="1" dirty="0">
              <a:solidFill>
                <a:schemeClr val="tx1">
                  <a:lumMod val="50000"/>
                  <a:lumOff val="50000"/>
                </a:schemeClr>
              </a:solidFill>
            </a:endParaRPr>
          </a:p>
          <a:p>
            <a:pPr marL="457200" lvl="0" indent="-457200" algn="just">
              <a:buFont typeface="+mj-lt"/>
              <a:buAutoNum type="arabicPeriod"/>
            </a:pPr>
            <a:r>
              <a:rPr lang="fr" sz="2000" dirty="0"/>
              <a:t>Identifier plusieurs </a:t>
            </a:r>
            <a:r>
              <a:rPr lang="fr" sz="2000" b="1" dirty="0"/>
              <a:t>points de mesure </a:t>
            </a:r>
            <a:r>
              <a:rPr lang="fr" sz="2000" dirty="0"/>
              <a:t>dans chaque espace sélectionné du bâtiment</a:t>
            </a:r>
            <a:endParaRPr lang="en-GB" sz="2000" dirty="0"/>
          </a:p>
          <a:p>
            <a:pPr marL="457200" lvl="0" indent="-457200" algn="just">
              <a:buFont typeface="+mj-lt"/>
              <a:buAutoNum type="arabicPeriod"/>
            </a:pPr>
            <a:r>
              <a:rPr lang="fr" sz="2000" dirty="0"/>
              <a:t>Effectuer les </a:t>
            </a:r>
            <a:r>
              <a:rPr lang="fr" sz="2000" b="1" dirty="0"/>
              <a:t>mesures avec un </a:t>
            </a:r>
            <a:r>
              <a:rPr lang="fr" sz="2000" b="1" dirty="0" err="1"/>
              <a:t>luxmètre</a:t>
            </a:r>
            <a:endParaRPr lang="en-GB" sz="2000" b="1" dirty="0"/>
          </a:p>
          <a:p>
            <a:pPr marL="457200" lvl="0" indent="-457200" algn="just">
              <a:buFont typeface="+mj-lt"/>
              <a:buAutoNum type="arabicPeriod"/>
            </a:pPr>
            <a:r>
              <a:rPr lang="fr" sz="2000" dirty="0"/>
              <a:t>En même temps, </a:t>
            </a:r>
            <a:r>
              <a:rPr lang="fr" sz="2000" b="1" dirty="0"/>
              <a:t>mesurez les valeurs externes </a:t>
            </a:r>
            <a:r>
              <a:rPr lang="fr" sz="2000" dirty="0"/>
              <a:t>(mieux dans des conditions couvertes sans rayonnement solaire direct). En plus du </a:t>
            </a:r>
            <a:r>
              <a:rPr lang="fr" sz="2000" dirty="0" err="1"/>
              <a:t>luxmètre </a:t>
            </a:r>
            <a:r>
              <a:rPr lang="fr" sz="2000" dirty="0"/>
              <a:t>et si nécessaire, une bague d'ombre pourra être utilisée.</a:t>
            </a:r>
            <a:endParaRPr lang="en-GB" sz="2000" dirty="0"/>
          </a:p>
          <a:p>
            <a:pPr marL="457200" indent="-457200" algn="just">
              <a:buFont typeface="+mj-lt"/>
              <a:buAutoNum type="arabicPeriod"/>
            </a:pPr>
            <a:r>
              <a:rPr lang="fr" sz="2000" dirty="0"/>
              <a:t>Calculez le </a:t>
            </a:r>
            <a:r>
              <a:rPr lang="fr" sz="2000" b="1" dirty="0"/>
              <a:t>facteur de lumière du jour moyen </a:t>
            </a:r>
            <a:r>
              <a:rPr lang="fr" sz="2000" dirty="0"/>
              <a:t>dans chaque espace sélectionné, en faisant un rapport entre les valeurs intérieures moyennes mesurées et les valeurs extérieures moyennes, [% ]</a:t>
            </a:r>
            <a:endParaRPr lang="en-US" sz="2000" dirty="0"/>
          </a:p>
        </p:txBody>
      </p:sp>
      <p:sp>
        <p:nvSpPr>
          <p:cNvPr id="6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D.3.1 – LUMIÈRE DU JOUR</a:t>
            </a:r>
            <a:endParaRPr lang="it-IT" sz="2800" dirty="0">
              <a:solidFill>
                <a:schemeClr val="tx1"/>
              </a:solidFill>
            </a:endParaRPr>
          </a:p>
        </p:txBody>
      </p:sp>
      <p:grpSp>
        <p:nvGrpSpPr>
          <p:cNvPr id="2" name="Groupe 1">
            <a:extLst>
              <a:ext uri="{FF2B5EF4-FFF2-40B4-BE49-F238E27FC236}">
                <a16:creationId xmlns:a16="http://schemas.microsoft.com/office/drawing/2014/main" id="{3DEE0F66-C34B-F346-BAB4-5A8E560743E7}"/>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9A11291C-2BAB-8FEE-A159-AF279AD62946}"/>
                </a:ext>
              </a:extLst>
            </p:cNvPr>
            <p:cNvPicPr>
              <a:picLocks noChangeAspect="1"/>
            </p:cNvPicPr>
            <p:nvPr/>
          </p:nvPicPr>
          <p:blipFill>
            <a:blip r:embed="rId3"/>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FEF45D04-F58D-D7D6-BC61-5186B52E8A5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770B9923-25FD-B3A1-BEF6-013B9C09A464}"/>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091998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4" y="5947048"/>
            <a:ext cx="2133600" cy="277906"/>
          </a:xfrm>
        </p:spPr>
        <p:txBody>
          <a:bodyPr/>
          <a:lstStyle/>
          <a:p>
            <a:fld id="{243FB592-B9A9-49AA-A86F-4031F7B97808}" type="slidenum">
              <a:rPr lang="en-US" smtClean="0"/>
              <a:t>12</a:t>
            </a:fld>
            <a:endParaRPr lang="en-US"/>
          </a:p>
        </p:txBody>
      </p:sp>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268223" y="902208"/>
            <a:ext cx="8830751" cy="52977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u="sng" dirty="0">
                <a:latin typeface="Calibri" panose="020F0502020204030204" pitchFamily="34" charset="0"/>
                <a:cs typeface="Calibri" panose="020F0502020204030204" pitchFamily="34" charset="0"/>
              </a:rPr>
              <a:t>MÉTHODE D'ÉVALUATION - PHASE APRÈS L'ACHÈVEMENT ET L'OCCUPATION</a:t>
            </a:r>
            <a:endParaRPr lang="en-US" sz="2000" b="1" u="sng" dirty="0">
              <a:latin typeface="Calibri" panose="020F0502020204030204" pitchFamily="34" charset="0"/>
              <a:cs typeface="Calibri" panose="020F0502020204030204" pitchFamily="34" charset="0"/>
            </a:endParaRPr>
          </a:p>
        </p:txBody>
      </p:sp>
      <p:sp>
        <p:nvSpPr>
          <p:cNvPr id="16" name="Segnaposto contenuto 2">
            <a:extLst>
              <a:ext uri="{FF2B5EF4-FFF2-40B4-BE49-F238E27FC236}">
                <a16:creationId xmlns:a16="http://schemas.microsoft.com/office/drawing/2014/main" id="{86F2EB93-A63A-4210-B86A-E5FCAD7D8D7F}"/>
              </a:ext>
            </a:extLst>
          </p:cNvPr>
          <p:cNvSpPr txBox="1">
            <a:spLocks/>
          </p:cNvSpPr>
          <p:nvPr/>
        </p:nvSpPr>
        <p:spPr>
          <a:xfrm>
            <a:off x="243150" y="1394021"/>
            <a:ext cx="8900850" cy="19621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5"/>
            </a:pPr>
            <a:r>
              <a:rPr lang="fr" sz="1800" dirty="0"/>
              <a:t>Calculer la </a:t>
            </a:r>
            <a:r>
              <a:rPr lang="fr" sz="1800" b="1" dirty="0"/>
              <a:t>surface au sol intérieure </a:t>
            </a:r>
            <a:r>
              <a:rPr lang="fr" sz="1800" dirty="0"/>
              <a:t>de chaque espace, [m </a:t>
            </a:r>
            <a:r>
              <a:rPr lang="fr" sz="1800" baseline="30000" dirty="0"/>
              <a:t>2 </a:t>
            </a:r>
            <a:r>
              <a:rPr lang="fr" sz="1800" dirty="0"/>
              <a:t>]</a:t>
            </a:r>
            <a:endParaRPr lang="en-GB" sz="1800" dirty="0"/>
          </a:p>
          <a:p>
            <a:pPr marL="457200" lvl="0" indent="-457200">
              <a:buFont typeface="+mj-lt"/>
              <a:buAutoNum type="arabicPeriod" startAt="5"/>
            </a:pPr>
            <a:r>
              <a:rPr lang="fr" sz="1800" dirty="0"/>
              <a:t>Calculer la </a:t>
            </a:r>
            <a:r>
              <a:rPr lang="fr" sz="1800" b="1" dirty="0"/>
              <a:t>surface au sol intérieure totale </a:t>
            </a:r>
            <a:r>
              <a:rPr lang="fr" sz="1800" dirty="0"/>
              <a:t>des espaces sélectionnés , [m </a:t>
            </a:r>
            <a:r>
              <a:rPr lang="fr" sz="1800" baseline="30000" dirty="0"/>
              <a:t>2 </a:t>
            </a:r>
            <a:r>
              <a:rPr lang="fr" sz="1800" dirty="0"/>
              <a:t>] </a:t>
            </a:r>
            <a:endParaRPr lang="en-GB" sz="1800" dirty="0"/>
          </a:p>
          <a:p>
            <a:pPr marL="457200" lvl="0" indent="-457200">
              <a:buFont typeface="+mj-lt"/>
              <a:buAutoNum type="arabicPeriod" startAt="5"/>
            </a:pPr>
            <a:r>
              <a:rPr lang="fr" sz="1800" dirty="0"/>
              <a:t>Additionnez le facteur de lumière du jour moyen dans chaque espace multiplié par la zone correspondante pour calculer le </a:t>
            </a:r>
            <a:r>
              <a:rPr lang="fr" sz="1800" b="1" dirty="0"/>
              <a:t>facteur de lumière du jour pondéré</a:t>
            </a:r>
            <a:endParaRPr lang="en-GB" sz="1800" b="1" dirty="0"/>
          </a:p>
          <a:p>
            <a:pPr marL="457200" indent="-457200">
              <a:buFont typeface="+mj-lt"/>
              <a:buAutoNum type="arabicPeriod" startAt="5"/>
            </a:pPr>
            <a:r>
              <a:rPr lang="fr" sz="1800" dirty="0"/>
              <a:t>Calculer la valeur de l'indicateur comme le </a:t>
            </a:r>
            <a:r>
              <a:rPr lang="fr" sz="1800" b="1" dirty="0"/>
              <a:t>rapport entre le facteur de lumière du jour pondéré et la surface au sol intérieure totale </a:t>
            </a:r>
            <a:r>
              <a:rPr lang="fr" sz="1800" dirty="0"/>
              <a:t>des espaces sélectionnés , [%] </a:t>
            </a:r>
            <a:endParaRPr lang="el-GR" sz="1800" b="1" dirty="0"/>
          </a:p>
        </p:txBody>
      </p:sp>
      <p:grpSp>
        <p:nvGrpSpPr>
          <p:cNvPr id="4" name="Group 3"/>
          <p:cNvGrpSpPr/>
          <p:nvPr/>
        </p:nvGrpSpPr>
        <p:grpSpPr>
          <a:xfrm>
            <a:off x="314317" y="3578892"/>
            <a:ext cx="8360050" cy="923330"/>
            <a:chOff x="260171" y="3894216"/>
            <a:chExt cx="8360050" cy="923330"/>
          </a:xfrm>
        </p:grpSpPr>
        <p:sp>
          <p:nvSpPr>
            <p:cNvPr id="52" name="Rectangle 51"/>
            <p:cNvSpPr/>
            <p:nvPr/>
          </p:nvSpPr>
          <p:spPr>
            <a:xfrm>
              <a:off x="638683" y="3894216"/>
              <a:ext cx="7981538" cy="923330"/>
            </a:xfrm>
            <a:prstGeom prst="rect">
              <a:avLst/>
            </a:prstGeom>
          </p:spPr>
          <p:txBody>
            <a:bodyPr wrap="square">
              <a:spAutoFit/>
            </a:bodyPr>
            <a:lstStyle/>
            <a:p>
              <a:r>
                <a:rPr lang="fr" dirty="0"/>
                <a:t>Dans le cas du bâtiment en exploitation, certains ajustements doivent être adoptés pour obtenir une mesure précise (rideaux tirés, encombrement résultant du mobilier, absence d'occupants, etc.).</a:t>
              </a:r>
              <a:endParaRPr lang="en-GB" b="1" i="1" dirty="0"/>
            </a:p>
          </p:txBody>
        </p:sp>
        <p:pic>
          <p:nvPicPr>
            <p:cNvPr id="5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0171" y="3978883"/>
              <a:ext cx="378512" cy="368806"/>
            </a:xfrm>
            <a:prstGeom prst="rect">
              <a:avLst/>
            </a:prstGeom>
            <a:solidFill>
              <a:srgbClr val="FFFF00"/>
            </a:solidFill>
            <a:ln>
              <a:noFill/>
            </a:ln>
          </p:spPr>
        </p:pic>
      </p:grpSp>
      <p:sp>
        <p:nvSpPr>
          <p:cNvPr id="6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D.3.1 – LUMIÈRE DU JOUR</a:t>
            </a:r>
            <a:endParaRPr lang="it-IT" sz="2800" dirty="0">
              <a:solidFill>
                <a:schemeClr val="tx1"/>
              </a:solidFill>
            </a:endParaRPr>
          </a:p>
        </p:txBody>
      </p:sp>
      <p:pic>
        <p:nvPicPr>
          <p:cNvPr id="9" name="Picture 8"/>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97621" y="4611334"/>
            <a:ext cx="1893849" cy="1251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744545" y="5120313"/>
            <a:ext cx="445956" cy="523220"/>
          </a:xfrm>
          <a:prstGeom prst="rect">
            <a:avLst/>
          </a:prstGeom>
        </p:spPr>
        <p:txBody>
          <a:bodyPr wrap="none">
            <a:spAutoFit/>
          </a:bodyPr>
          <a:lstStyle/>
          <a:p>
            <a:r>
              <a:rPr lang="fr" sz="2800" b="1" u="sng" dirty="0">
                <a:solidFill>
                  <a:srgbClr val="FF0000"/>
                </a:solidFill>
                <a:effectLst>
                  <a:outerShdw blurRad="38100" dist="38100" dir="2700000" algn="tl">
                    <a:srgbClr val="000000">
                      <a:alpha val="43137"/>
                    </a:srgbClr>
                  </a:outerShdw>
                </a:effectLst>
              </a:rPr>
              <a:t>%</a:t>
            </a:r>
            <a:endParaRPr lang="en-US" sz="2800" b="1" u="sng" dirty="0">
              <a:solidFill>
                <a:srgbClr val="FF0000"/>
              </a:solidFill>
              <a:effectLst>
                <a:outerShdw blurRad="38100" dist="38100" dir="2700000" algn="tl">
                  <a:srgbClr val="000000">
                    <a:alpha val="43137"/>
                  </a:srgbClr>
                </a:outerShdw>
              </a:effectLst>
            </a:endParaRPr>
          </a:p>
        </p:txBody>
      </p:sp>
      <p:grpSp>
        <p:nvGrpSpPr>
          <p:cNvPr id="3" name="Groupe 2">
            <a:extLst>
              <a:ext uri="{FF2B5EF4-FFF2-40B4-BE49-F238E27FC236}">
                <a16:creationId xmlns:a16="http://schemas.microsoft.com/office/drawing/2014/main" id="{B6627607-331A-293B-5253-982E91A7CDBE}"/>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70D04BDE-825D-E729-B6E4-2FCD3114CF83}"/>
                </a:ext>
              </a:extLst>
            </p:cNvPr>
            <p:cNvPicPr>
              <a:picLocks noChangeAspect="1"/>
            </p:cNvPicPr>
            <p:nvPr/>
          </p:nvPicPr>
          <p:blipFill>
            <a:blip r:embed="rId5"/>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707595EA-86D7-9B92-E5F3-AA4C668A3C0E}"/>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055D7D27-C1A0-9085-191C-D46D4F160D24}"/>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019087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13</a:t>
            </a:fld>
            <a:endParaRPr lang="en-US"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lvl="0" indent="-395288">
              <a:spcBef>
                <a:spcPts val="0"/>
              </a:spcBef>
              <a:buNone/>
            </a:pPr>
            <a:r>
              <a:rPr lang="fr" b="1" dirty="0"/>
              <a:t>EN 17037 </a:t>
            </a:r>
            <a:r>
              <a:rPr lang="fr" dirty="0"/>
              <a:t>– Éclairage naturel dans les bâtiments, paragraphe 5.1.2 Critères pour l'apport de lumière naturelle et paragraphe 5.1.3 Méthodes de calcul de l'apport de lumière naturelle</a:t>
            </a:r>
            <a:endParaRPr lang="en-US" sz="2200" dirty="0">
              <a:solidFill>
                <a:prstClr val="black"/>
              </a:solidFill>
            </a:endParaRPr>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LES RÉFÉRENCES</a:t>
            </a:r>
          </a:p>
          <a:p>
            <a:pPr marL="0" indent="0">
              <a:buNone/>
            </a:pPr>
            <a:endParaRPr lang="it-IT" dirty="0"/>
          </a:p>
        </p:txBody>
      </p:sp>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D.3.1 – LUMIÈRE DU JOUR</a:t>
            </a:r>
            <a:endParaRPr lang="it-IT" sz="2800" dirty="0">
              <a:solidFill>
                <a:schemeClr val="tx1"/>
              </a:solidFill>
            </a:endParaRPr>
          </a:p>
        </p:txBody>
      </p:sp>
      <p:grpSp>
        <p:nvGrpSpPr>
          <p:cNvPr id="2" name="Groupe 1">
            <a:extLst>
              <a:ext uri="{FF2B5EF4-FFF2-40B4-BE49-F238E27FC236}">
                <a16:creationId xmlns:a16="http://schemas.microsoft.com/office/drawing/2014/main" id="{41C71BB1-9316-EED0-D3B0-0AA7CFBCA78F}"/>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9FA772FA-916B-52D6-FA28-3B338833F7D7}"/>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9F1CDB78-8AF8-AC17-DD3C-B3B460592FB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57A416B2-A0BB-1674-EC01-95918BACDD7C}"/>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73721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53213"/>
          </a:xfrm>
        </p:spPr>
        <p:txBody>
          <a:bodyPr/>
          <a:lstStyle/>
          <a:p>
            <a:fld id="{243FB592-B9A9-49AA-A86F-4031F7B97808}" type="slidenum">
              <a:rPr lang="en-US" smtClean="0"/>
              <a:t>14</a:t>
            </a:fld>
            <a:endParaRPr lang="en-US" dirty="0"/>
          </a:p>
        </p:txBody>
      </p:sp>
      <p:sp>
        <p:nvSpPr>
          <p:cNvPr id="15" name="Segnaposto contenuto 2">
            <a:extLst>
              <a:ext uri="{FF2B5EF4-FFF2-40B4-BE49-F238E27FC236}">
                <a16:creationId xmlns:a16="http://schemas.microsoft.com/office/drawing/2014/main" id="{86F2EB93-A63A-4210-B86A-E5FCAD7D8D7F}"/>
              </a:ext>
            </a:extLst>
          </p:cNvPr>
          <p:cNvSpPr txBox="1">
            <a:spLocks/>
          </p:cNvSpPr>
          <p:nvPr/>
        </p:nvSpPr>
        <p:spPr>
          <a:xfrm>
            <a:off x="268224" y="1600201"/>
            <a:ext cx="8418576" cy="4152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it-IT" sz="26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r>
              <a:rPr lang="fr" b="1" dirty="0">
                <a:latin typeface="Calibri" panose="020F0502020204030204" pitchFamily="34" charset="0"/>
                <a:cs typeface="Calibri" panose="020F0502020204030204" pitchFamily="34" charset="0"/>
              </a:rPr>
              <a:t>EXEMPLE</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D.3.1 – LUMIÈRE DU JOUR</a:t>
            </a:r>
            <a:endParaRPr lang="it-IT" sz="2800" dirty="0">
              <a:solidFill>
                <a:schemeClr val="tx1"/>
              </a:solidFill>
            </a:endParaRPr>
          </a:p>
        </p:txBody>
      </p:sp>
      <p:grpSp>
        <p:nvGrpSpPr>
          <p:cNvPr id="2" name="Groupe 1">
            <a:extLst>
              <a:ext uri="{FF2B5EF4-FFF2-40B4-BE49-F238E27FC236}">
                <a16:creationId xmlns:a16="http://schemas.microsoft.com/office/drawing/2014/main" id="{FEB272CB-19A5-000D-B093-C8941D5ADBD5}"/>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9C30F1DD-F797-BB82-EB67-DBCA486AEE8C}"/>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B8AD40D0-A189-716B-50AC-FFC6CF500061}"/>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276CAD84-0358-5DEE-1E58-9071FA6FFE0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408274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15</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D.3.1 – LUMIÈRE DU JOUR</a:t>
            </a:r>
            <a:endParaRPr lang="it-IT" sz="2800" dirty="0">
              <a:solidFill>
                <a:schemeClr val="tx1"/>
              </a:solidFill>
            </a:endParaRPr>
          </a:p>
        </p:txBody>
      </p:sp>
      <p:grpSp>
        <p:nvGrpSpPr>
          <p:cNvPr id="2" name="Group 1"/>
          <p:cNvGrpSpPr/>
          <p:nvPr/>
        </p:nvGrpSpPr>
        <p:grpSpPr>
          <a:xfrm>
            <a:off x="314960" y="4847896"/>
            <a:ext cx="8514080" cy="833833"/>
            <a:chOff x="314960" y="4530325"/>
            <a:chExt cx="8514080" cy="871948"/>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r>
                <a:rPr lang="fr" sz="2000" b="1" dirty="0"/>
                <a:t>            Calculer le facteur de lumière du jour moyen du bâtiment</a:t>
              </a:r>
              <a:endParaRPr lang="it-IT" sz="2000" b="1" dirty="0">
                <a:latin typeface="Calibri" panose="020F0502020204030204" pitchFamily="34" charset="0"/>
                <a:cs typeface="Calibri" panose="020F0502020204030204" pitchFamily="34" charset="0"/>
              </a:endParaRPr>
            </a:p>
          </p:txBody>
        </p:sp>
        <p:pic>
          <p:nvPicPr>
            <p:cNvPr id="1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Rectangle 7"/>
          <p:cNvSpPr/>
          <p:nvPr/>
        </p:nvSpPr>
        <p:spPr>
          <a:xfrm>
            <a:off x="508958" y="826320"/>
            <a:ext cx="8186467" cy="646331"/>
          </a:xfrm>
          <a:prstGeom prst="rect">
            <a:avLst/>
          </a:prstGeom>
        </p:spPr>
        <p:txBody>
          <a:bodyPr wrap="square">
            <a:spAutoFit/>
          </a:bodyPr>
          <a:lstStyle/>
          <a:p>
            <a:r>
              <a:rPr lang="fr" dirty="0"/>
              <a:t>Dans un immeuble de bureaux , une série de simulations ont été réalisées, pour cinq (5) pièces types, pour le Daylight Factor</a:t>
            </a: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1307752018"/>
              </p:ext>
            </p:extLst>
          </p:nvPr>
        </p:nvGraphicFramePr>
        <p:xfrm>
          <a:off x="1777478" y="3766273"/>
          <a:ext cx="5724216" cy="640080"/>
        </p:xfrm>
        <a:graphic>
          <a:graphicData uri="http://schemas.openxmlformats.org/drawingml/2006/table">
            <a:tbl>
              <a:tblPr firstRow="1" firstCol="1" bandRow="1">
                <a:tableStyleId>{F5AB1C69-6EDB-4FF4-983F-18BD219EF322}</a:tableStyleId>
              </a:tblPr>
              <a:tblGrid>
                <a:gridCol w="1440000">
                  <a:extLst>
                    <a:ext uri="{9D8B030D-6E8A-4147-A177-3AD203B41FA5}">
                      <a16:colId xmlns:a16="http://schemas.microsoft.com/office/drawing/2014/main" val="793246548"/>
                    </a:ext>
                  </a:extLst>
                </a:gridCol>
                <a:gridCol w="862642">
                  <a:extLst>
                    <a:ext uri="{9D8B030D-6E8A-4147-A177-3AD203B41FA5}">
                      <a16:colId xmlns:a16="http://schemas.microsoft.com/office/drawing/2014/main" val="3871974445"/>
                    </a:ext>
                  </a:extLst>
                </a:gridCol>
                <a:gridCol w="862641">
                  <a:extLst>
                    <a:ext uri="{9D8B030D-6E8A-4147-A177-3AD203B41FA5}">
                      <a16:colId xmlns:a16="http://schemas.microsoft.com/office/drawing/2014/main" val="2838315368"/>
                    </a:ext>
                  </a:extLst>
                </a:gridCol>
                <a:gridCol w="854015">
                  <a:extLst>
                    <a:ext uri="{9D8B030D-6E8A-4147-A177-3AD203B41FA5}">
                      <a16:colId xmlns:a16="http://schemas.microsoft.com/office/drawing/2014/main" val="1710269620"/>
                    </a:ext>
                  </a:extLst>
                </a:gridCol>
                <a:gridCol w="871268">
                  <a:extLst>
                    <a:ext uri="{9D8B030D-6E8A-4147-A177-3AD203B41FA5}">
                      <a16:colId xmlns:a16="http://schemas.microsoft.com/office/drawing/2014/main" val="1334355127"/>
                    </a:ext>
                  </a:extLst>
                </a:gridCol>
                <a:gridCol w="833650">
                  <a:extLst>
                    <a:ext uri="{9D8B030D-6E8A-4147-A177-3AD203B41FA5}">
                      <a16:colId xmlns:a16="http://schemas.microsoft.com/office/drawing/2014/main" val="741186328"/>
                    </a:ext>
                  </a:extLst>
                </a:gridCol>
              </a:tblGrid>
              <a:tr h="200025">
                <a:tc>
                  <a:txBody>
                    <a:bodyPr/>
                    <a:lstStyle/>
                    <a:p>
                      <a:endParaRPr lang="en-GB" sz="1400" dirty="0">
                        <a:effectLst/>
                        <a:latin typeface="+mn-lt"/>
                        <a:cs typeface="Times New Roman" panose="02020603050405020304" pitchFamily="18" charset="0"/>
                      </a:endParaRPr>
                    </a:p>
                  </a:txBody>
                  <a:tcPr marL="68580" marR="68580" marT="0" marB="0" anchor="b"/>
                </a:tc>
                <a:tc>
                  <a:txBody>
                    <a:bodyPr/>
                    <a:lstStyle/>
                    <a:p>
                      <a:pPr algn="ctr">
                        <a:spcAft>
                          <a:spcPts val="0"/>
                        </a:spcAft>
                      </a:pPr>
                      <a:r>
                        <a:rPr lang="fr" sz="1400" dirty="0">
                          <a:effectLst/>
                          <a:latin typeface="+mn-lt"/>
                        </a:rPr>
                        <a:t>Bureau 1</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fr" sz="1400" dirty="0">
                          <a:effectLst/>
                          <a:latin typeface="+mn-lt"/>
                        </a:rPr>
                        <a:t>Bureau 2</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fr" sz="1400" dirty="0">
                          <a:effectLst/>
                          <a:latin typeface="+mn-lt"/>
                        </a:rPr>
                        <a:t>Bureau 3</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fr" sz="1400" dirty="0">
                          <a:effectLst/>
                          <a:latin typeface="+mn-lt"/>
                        </a:rPr>
                        <a:t>Bureau 4</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fr" sz="1400" dirty="0">
                          <a:effectLst/>
                          <a:latin typeface="+mn-lt"/>
                        </a:rPr>
                        <a:t>Bureau 5</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83372839"/>
                  </a:ext>
                </a:extLst>
              </a:tr>
              <a:tr h="200025">
                <a:tc>
                  <a:txBody>
                    <a:bodyPr/>
                    <a:lstStyle/>
                    <a:p>
                      <a:pPr algn="ctr">
                        <a:spcAft>
                          <a:spcPts val="0"/>
                        </a:spcAft>
                      </a:pPr>
                      <a:r>
                        <a:rPr lang="fr" sz="1400" dirty="0">
                          <a:effectLst/>
                          <a:latin typeface="+mn-lt"/>
                          <a:ea typeface="Times New Roman" panose="02020603050405020304" pitchFamily="18" charset="0"/>
                          <a:cs typeface="Times New Roman" panose="02020603050405020304" pitchFamily="18" charset="0"/>
                        </a:rPr>
                        <a:t>Superficie (m </a:t>
                      </a:r>
                      <a:r>
                        <a:rPr lang="fr" sz="1400" baseline="30000" dirty="0">
                          <a:effectLst/>
                          <a:latin typeface="+mn-lt"/>
                          <a:ea typeface="Times New Roman" panose="02020603050405020304" pitchFamily="18" charset="0"/>
                          <a:cs typeface="Times New Roman" panose="02020603050405020304" pitchFamily="18" charset="0"/>
                        </a:rPr>
                        <a:t>2 </a:t>
                      </a:r>
                      <a:r>
                        <a:rPr lang="fr" sz="1400" dirty="0">
                          <a:effectLst/>
                          <a:latin typeface="+mn-lt"/>
                          <a:ea typeface="Times New Roman" panose="02020603050405020304" pitchFamily="18" charset="0"/>
                          <a:cs typeface="Times New Roman" panose="02020603050405020304" pitchFamily="18" charset="0"/>
                        </a:rPr>
                        <a:t>)</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fr" sz="1400" kern="1200" dirty="0">
                          <a:solidFill>
                            <a:schemeClr val="dk1"/>
                          </a:solidFill>
                          <a:effectLst/>
                          <a:latin typeface="+mn-lt"/>
                          <a:ea typeface="+mn-ea"/>
                          <a:cs typeface="+mn-cs"/>
                        </a:rPr>
                        <a:t>14 . 3</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fr" sz="1400" kern="1200" dirty="0">
                          <a:solidFill>
                            <a:schemeClr val="dk1"/>
                          </a:solidFill>
                          <a:effectLst/>
                          <a:latin typeface="+mn-lt"/>
                          <a:ea typeface="+mn-ea"/>
                          <a:cs typeface="+mn-cs"/>
                        </a:rPr>
                        <a:t>16 . 3</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fr" sz="1400" kern="1200" dirty="0">
                          <a:solidFill>
                            <a:schemeClr val="dk1"/>
                          </a:solidFill>
                          <a:effectLst/>
                          <a:latin typeface="+mn-lt"/>
                          <a:ea typeface="+mn-ea"/>
                          <a:cs typeface="+mn-cs"/>
                        </a:rPr>
                        <a:t>25 . 0</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fr" sz="1400" kern="1200" dirty="0">
                          <a:solidFill>
                            <a:schemeClr val="dk1"/>
                          </a:solidFill>
                          <a:effectLst/>
                          <a:latin typeface="+mn-lt"/>
                          <a:ea typeface="+mn-ea"/>
                          <a:cs typeface="+mn-cs"/>
                        </a:rPr>
                        <a:t>23 . 7</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fr" sz="1400" kern="1200" dirty="0">
                          <a:solidFill>
                            <a:schemeClr val="dk1"/>
                          </a:solidFill>
                          <a:effectLst/>
                          <a:latin typeface="+mn-lt"/>
                          <a:ea typeface="+mn-ea"/>
                          <a:cs typeface="+mn-cs"/>
                        </a:rPr>
                        <a:t>33 . 0</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795342898"/>
                  </a:ext>
                </a:extLst>
              </a:tr>
              <a:tr h="200025">
                <a:tc>
                  <a:txBody>
                    <a:bodyPr/>
                    <a:lstStyle/>
                    <a:p>
                      <a:pPr algn="ctr">
                        <a:spcAft>
                          <a:spcPts val="0"/>
                        </a:spcAft>
                      </a:pPr>
                      <a:r>
                        <a:rPr lang="fr" sz="1400" dirty="0">
                          <a:effectLst/>
                          <a:latin typeface="+mn-lt"/>
                        </a:rPr>
                        <a:t>DF moyen (%)</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fr" sz="1400" dirty="0">
                          <a:effectLst/>
                          <a:latin typeface="+mn-lt"/>
                        </a:rPr>
                        <a:t>4.1</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fr" sz="1400" dirty="0">
                          <a:effectLst/>
                          <a:latin typeface="+mn-lt"/>
                        </a:rPr>
                        <a:t>3.6</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fr" sz="1400" dirty="0">
                          <a:effectLst/>
                          <a:latin typeface="+mn-lt"/>
                        </a:rPr>
                        <a:t>2.6</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fr" sz="1400" dirty="0">
                          <a:effectLst/>
                          <a:latin typeface="+mn-lt"/>
                        </a:rPr>
                        <a:t>3.1</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fr" sz="1400" dirty="0">
                          <a:effectLst/>
                          <a:latin typeface="+mn-lt"/>
                        </a:rPr>
                        <a:t>3.9</a:t>
                      </a:r>
                      <a:endParaRPr lang="en-GB" sz="14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206127154"/>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077644173"/>
              </p:ext>
            </p:extLst>
          </p:nvPr>
        </p:nvGraphicFramePr>
        <p:xfrm>
          <a:off x="1055214" y="1497335"/>
          <a:ext cx="6855208" cy="200025"/>
        </p:xfrm>
        <a:graphic>
          <a:graphicData uri="http://schemas.openxmlformats.org/drawingml/2006/table">
            <a:tbl>
              <a:tblPr firstRow="1" firstCol="1" bandRow="1">
                <a:tableStyleId>{F5AB1C69-6EDB-4FF4-983F-18BD219EF322}</a:tableStyleId>
              </a:tblPr>
              <a:tblGrid>
                <a:gridCol w="1370842">
                  <a:extLst>
                    <a:ext uri="{9D8B030D-6E8A-4147-A177-3AD203B41FA5}">
                      <a16:colId xmlns:a16="http://schemas.microsoft.com/office/drawing/2014/main" val="39871761"/>
                    </a:ext>
                  </a:extLst>
                </a:gridCol>
                <a:gridCol w="1370842">
                  <a:extLst>
                    <a:ext uri="{9D8B030D-6E8A-4147-A177-3AD203B41FA5}">
                      <a16:colId xmlns:a16="http://schemas.microsoft.com/office/drawing/2014/main" val="384365111"/>
                    </a:ext>
                  </a:extLst>
                </a:gridCol>
                <a:gridCol w="1749887">
                  <a:extLst>
                    <a:ext uri="{9D8B030D-6E8A-4147-A177-3AD203B41FA5}">
                      <a16:colId xmlns:a16="http://schemas.microsoft.com/office/drawing/2014/main" val="1714486784"/>
                    </a:ext>
                  </a:extLst>
                </a:gridCol>
                <a:gridCol w="1095555">
                  <a:extLst>
                    <a:ext uri="{9D8B030D-6E8A-4147-A177-3AD203B41FA5}">
                      <a16:colId xmlns:a16="http://schemas.microsoft.com/office/drawing/2014/main" val="1637949313"/>
                    </a:ext>
                  </a:extLst>
                </a:gridCol>
                <a:gridCol w="1268082">
                  <a:extLst>
                    <a:ext uri="{9D8B030D-6E8A-4147-A177-3AD203B41FA5}">
                      <a16:colId xmlns:a16="http://schemas.microsoft.com/office/drawing/2014/main" val="2770556298"/>
                    </a:ext>
                  </a:extLst>
                </a:gridCol>
              </a:tblGrid>
              <a:tr h="200025">
                <a:tc>
                  <a:txBody>
                    <a:bodyPr/>
                    <a:lstStyle/>
                    <a:p>
                      <a:pPr algn="ctr">
                        <a:spcAft>
                          <a:spcPts val="0"/>
                        </a:spcAft>
                      </a:pPr>
                      <a:r>
                        <a:rPr lang="fr" sz="1200" dirty="0">
                          <a:solidFill>
                            <a:schemeClr val="tx1"/>
                          </a:solidFill>
                          <a:effectLst/>
                        </a:rPr>
                        <a:t>Bureau 1</a:t>
                      </a:r>
                      <a:endPar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pPr algn="ctr">
                        <a:spcAft>
                          <a:spcPts val="0"/>
                        </a:spcAft>
                      </a:pPr>
                      <a:r>
                        <a:rPr lang="fr" sz="1200" dirty="0">
                          <a:solidFill>
                            <a:schemeClr val="tx1"/>
                          </a:solidFill>
                          <a:effectLst/>
                        </a:rPr>
                        <a:t>Bureau 2</a:t>
                      </a:r>
                      <a:endPar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pPr algn="ctr">
                        <a:spcAft>
                          <a:spcPts val="0"/>
                        </a:spcAft>
                      </a:pPr>
                      <a:r>
                        <a:rPr lang="fr" sz="1200" dirty="0">
                          <a:solidFill>
                            <a:schemeClr val="tx1"/>
                          </a:solidFill>
                          <a:effectLst/>
                        </a:rPr>
                        <a:t>Bureau 3</a:t>
                      </a:r>
                      <a:endPar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pPr algn="ctr">
                        <a:spcAft>
                          <a:spcPts val="0"/>
                        </a:spcAft>
                      </a:pPr>
                      <a:r>
                        <a:rPr lang="fr" sz="1200" dirty="0">
                          <a:solidFill>
                            <a:schemeClr val="tx1"/>
                          </a:solidFill>
                          <a:effectLst/>
                        </a:rPr>
                        <a:t>Bureau 4</a:t>
                      </a:r>
                      <a:endPar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pPr algn="ctr">
                        <a:spcAft>
                          <a:spcPts val="0"/>
                        </a:spcAft>
                      </a:pPr>
                      <a:r>
                        <a:rPr lang="fr" sz="1200" dirty="0">
                          <a:solidFill>
                            <a:schemeClr val="tx1"/>
                          </a:solidFill>
                          <a:effectLst/>
                        </a:rPr>
                        <a:t>Bureau 5</a:t>
                      </a:r>
                      <a:endPar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noFill/>
                  </a:tcPr>
                </a:tc>
                <a:extLst>
                  <a:ext uri="{0D108BD9-81ED-4DB2-BD59-A6C34878D82A}">
                    <a16:rowId xmlns:a16="http://schemas.microsoft.com/office/drawing/2014/main" val="2575632830"/>
                  </a:ext>
                </a:extLst>
              </a:tr>
            </a:tbl>
          </a:graphicData>
        </a:graphic>
      </p:graphicFrame>
      <p:sp>
        <p:nvSpPr>
          <p:cNvPr id="19" name="Rectangle 18"/>
          <p:cNvSpPr/>
          <p:nvPr/>
        </p:nvSpPr>
        <p:spPr>
          <a:xfrm>
            <a:off x="7581015" y="1136890"/>
            <a:ext cx="1465234" cy="369332"/>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b="1" i="1" dirty="0">
                <a:cs typeface="Calibri" panose="020F0502020204030204" pitchFamily="34" charset="0"/>
              </a:rPr>
              <a:t>Étapes 1 à 5</a:t>
            </a:r>
            <a:endParaRPr lang="el-GR" dirty="0"/>
          </a:p>
        </p:txBody>
      </p:sp>
      <p:grpSp>
        <p:nvGrpSpPr>
          <p:cNvPr id="23" name="Group 22"/>
          <p:cNvGrpSpPr/>
          <p:nvPr/>
        </p:nvGrpSpPr>
        <p:grpSpPr>
          <a:xfrm>
            <a:off x="877019" y="1673525"/>
            <a:ext cx="7131170" cy="1978295"/>
            <a:chOff x="877019" y="1673525"/>
            <a:chExt cx="7131170" cy="1978295"/>
          </a:xfrm>
        </p:grpSpPr>
        <p:grpSp>
          <p:nvGrpSpPr>
            <p:cNvPr id="12" name="Group 11"/>
            <p:cNvGrpSpPr/>
            <p:nvPr/>
          </p:nvGrpSpPr>
          <p:grpSpPr>
            <a:xfrm>
              <a:off x="877019" y="1673525"/>
              <a:ext cx="7131170" cy="1651205"/>
              <a:chOff x="-120770" y="1869115"/>
              <a:chExt cx="9864286" cy="2421773"/>
            </a:xfrm>
          </p:grpSpPr>
          <p:pic>
            <p:nvPicPr>
              <p:cNvPr id="14" name="Εικόνα 149"/>
              <p:cNvPicPr/>
              <p:nvPr/>
            </p:nvPicPr>
            <p:blipFill rotWithShape="1">
              <a:blip r:embed="rId4" cstate="print">
                <a:extLst>
                  <a:ext uri="{28A0092B-C50C-407E-A947-70E740481C1C}">
                    <a14:useLocalDpi xmlns:a14="http://schemas.microsoft.com/office/drawing/2010/main" val="0"/>
                  </a:ext>
                </a:extLst>
              </a:blip>
              <a:srcRect l="17635" t="15920" r="33315" b="47637"/>
              <a:stretch/>
            </p:blipFill>
            <p:spPr bwMode="auto">
              <a:xfrm>
                <a:off x="-120770" y="1928975"/>
                <a:ext cx="2062246" cy="2293387"/>
              </a:xfrm>
              <a:prstGeom prst="rect">
                <a:avLst/>
              </a:prstGeom>
              <a:ln>
                <a:noFill/>
              </a:ln>
              <a:extLst>
                <a:ext uri="{53640926-AAD7-44D8-BBD7-CCE9431645EC}">
                  <a14:shadowObscured xmlns:a14="http://schemas.microsoft.com/office/drawing/2010/main"/>
                </a:ext>
              </a:extLst>
            </p:spPr>
          </p:pic>
          <p:pic>
            <p:nvPicPr>
              <p:cNvPr id="15" name="Εικόνα 151"/>
              <p:cNvPicPr/>
              <p:nvPr/>
            </p:nvPicPr>
            <p:blipFill rotWithShape="1">
              <a:blip r:embed="rId5" cstate="print">
                <a:extLst>
                  <a:ext uri="{28A0092B-C50C-407E-A947-70E740481C1C}">
                    <a14:useLocalDpi xmlns:a14="http://schemas.microsoft.com/office/drawing/2010/main" val="0"/>
                  </a:ext>
                </a:extLst>
              </a:blip>
              <a:srcRect l="29135" t="15665" r="33412" b="54836"/>
              <a:stretch/>
            </p:blipFill>
            <p:spPr bwMode="auto">
              <a:xfrm>
                <a:off x="1941476" y="1941030"/>
                <a:ext cx="1784985" cy="2303780"/>
              </a:xfrm>
              <a:prstGeom prst="rect">
                <a:avLst/>
              </a:prstGeom>
              <a:ln>
                <a:noFill/>
              </a:ln>
              <a:extLst>
                <a:ext uri="{53640926-AAD7-44D8-BBD7-CCE9431645EC}">
                  <a14:shadowObscured xmlns:a14="http://schemas.microsoft.com/office/drawing/2010/main"/>
                </a:ext>
              </a:extLst>
            </p:spPr>
          </p:pic>
          <p:pic>
            <p:nvPicPr>
              <p:cNvPr id="16" name="Εικόνα 154"/>
              <p:cNvPicPr/>
              <p:nvPr/>
            </p:nvPicPr>
            <p:blipFill rotWithShape="1">
              <a:blip r:embed="rId6" cstate="print">
                <a:extLst>
                  <a:ext uri="{28A0092B-C50C-407E-A947-70E740481C1C}">
                    <a14:useLocalDpi xmlns:a14="http://schemas.microsoft.com/office/drawing/2010/main" val="0"/>
                  </a:ext>
                </a:extLst>
              </a:blip>
              <a:srcRect l="21901" t="15280" r="25512" b="54515"/>
              <a:stretch/>
            </p:blipFill>
            <p:spPr bwMode="auto">
              <a:xfrm>
                <a:off x="3726461" y="1880598"/>
                <a:ext cx="2540635" cy="2390140"/>
              </a:xfrm>
              <a:prstGeom prst="rect">
                <a:avLst/>
              </a:prstGeom>
              <a:ln>
                <a:noFill/>
              </a:ln>
              <a:extLst>
                <a:ext uri="{53640926-AAD7-44D8-BBD7-CCE9431645EC}">
                  <a14:shadowObscured xmlns:a14="http://schemas.microsoft.com/office/drawing/2010/main"/>
                </a:ext>
              </a:extLst>
            </p:spPr>
          </p:pic>
          <p:pic>
            <p:nvPicPr>
              <p:cNvPr id="17" name="Εικόνα 156"/>
              <p:cNvPicPr/>
              <p:nvPr/>
            </p:nvPicPr>
            <p:blipFill rotWithShape="1">
              <a:blip r:embed="rId7" cstate="print">
                <a:extLst>
                  <a:ext uri="{28A0092B-C50C-407E-A947-70E740481C1C}">
                    <a14:useLocalDpi xmlns:a14="http://schemas.microsoft.com/office/drawing/2010/main" val="0"/>
                  </a:ext>
                </a:extLst>
              </a:blip>
              <a:srcRect l="33901" t="15422" r="36462" b="54740"/>
              <a:stretch/>
            </p:blipFill>
            <p:spPr bwMode="auto">
              <a:xfrm>
                <a:off x="6267096" y="1869115"/>
                <a:ext cx="1452880" cy="2395855"/>
              </a:xfrm>
              <a:prstGeom prst="rect">
                <a:avLst/>
              </a:prstGeom>
              <a:ln>
                <a:noFill/>
              </a:ln>
              <a:extLst>
                <a:ext uri="{53640926-AAD7-44D8-BBD7-CCE9431645EC}">
                  <a14:shadowObscured xmlns:a14="http://schemas.microsoft.com/office/drawing/2010/main"/>
                </a:ext>
              </a:extLst>
            </p:spPr>
          </p:pic>
          <p:pic>
            <p:nvPicPr>
              <p:cNvPr id="18" name="Picture 17"/>
              <p:cNvPicPr>
                <a:picLocks noChangeAspect="1"/>
              </p:cNvPicPr>
              <p:nvPr/>
            </p:nvPicPr>
            <p:blipFill>
              <a:blip r:embed="rId8"/>
              <a:stretch>
                <a:fillRect/>
              </a:stretch>
            </p:blipFill>
            <p:spPr>
              <a:xfrm>
                <a:off x="7664600" y="1894952"/>
                <a:ext cx="2078916" cy="2395936"/>
              </a:xfrm>
              <a:prstGeom prst="rect">
                <a:avLst/>
              </a:prstGeom>
            </p:spPr>
          </p:pic>
        </p:grpSp>
        <p:grpSp>
          <p:nvGrpSpPr>
            <p:cNvPr id="22" name="Group 21"/>
            <p:cNvGrpSpPr/>
            <p:nvPr/>
          </p:nvGrpSpPr>
          <p:grpSpPr>
            <a:xfrm>
              <a:off x="1937247" y="3290999"/>
              <a:ext cx="5157884" cy="360821"/>
              <a:chOff x="1937247" y="3290999"/>
              <a:chExt cx="5157884" cy="360821"/>
            </a:xfrm>
          </p:grpSpPr>
          <p:pic>
            <p:nvPicPr>
              <p:cNvPr id="20" name="Εικόνα 158"/>
              <p:cNvPicPr/>
              <p:nvPr/>
            </p:nvPicPr>
            <p:blipFill rotWithShape="1">
              <a:blip r:embed="rId9" cstate="print">
                <a:extLst>
                  <a:ext uri="{28A0092B-C50C-407E-A947-70E740481C1C}">
                    <a14:useLocalDpi xmlns:a14="http://schemas.microsoft.com/office/drawing/2010/main" val="0"/>
                  </a:ext>
                </a:extLst>
              </a:blip>
              <a:srcRect t="45192" b="50780"/>
              <a:stretch/>
            </p:blipFill>
            <p:spPr bwMode="auto">
              <a:xfrm>
                <a:off x="2184041" y="3327970"/>
                <a:ext cx="4911090" cy="323850"/>
              </a:xfrm>
              <a:prstGeom prst="rect">
                <a:avLst/>
              </a:prstGeom>
              <a:ln>
                <a:noFill/>
              </a:ln>
              <a:extLst>
                <a:ext uri="{53640926-AAD7-44D8-BBD7-CCE9431645EC}">
                  <a14:shadowObscured xmlns:a14="http://schemas.microsoft.com/office/drawing/2010/main"/>
                </a:ext>
              </a:extLst>
            </p:spPr>
          </p:pic>
          <p:sp>
            <p:nvSpPr>
              <p:cNvPr id="21" name="Rectangle 20"/>
              <p:cNvSpPr/>
              <p:nvPr/>
            </p:nvSpPr>
            <p:spPr>
              <a:xfrm>
                <a:off x="1937247" y="3290999"/>
                <a:ext cx="405880" cy="338554"/>
              </a:xfrm>
              <a:prstGeom prst="rect">
                <a:avLst/>
              </a:prstGeom>
            </p:spPr>
            <p:txBody>
              <a:bodyPr wrap="none">
                <a:spAutoFit/>
              </a:bodyPr>
              <a:lstStyle/>
              <a:p>
                <a:pPr algn="ctr">
                  <a:spcAft>
                    <a:spcPts val="0"/>
                  </a:spcAft>
                </a:pPr>
                <a:r>
                  <a:rPr lang="fr" sz="1600" b="1" dirty="0"/>
                  <a:t>DF</a:t>
                </a:r>
                <a:endParaRPr lang="en-GB" sz="1600" b="1" dirty="0">
                  <a:latin typeface="Calibri" panose="020F0502020204030204" pitchFamily="34" charset="0"/>
                  <a:ea typeface="Times New Roman" panose="02020603050405020304" pitchFamily="18" charset="0"/>
                  <a:cs typeface="Times New Roman" panose="02020603050405020304" pitchFamily="18" charset="0"/>
                </a:endParaRPr>
              </a:p>
            </p:txBody>
          </p:sp>
        </p:grpSp>
      </p:grpSp>
      <p:sp>
        <p:nvSpPr>
          <p:cNvPr id="24" name="Rectangle 23"/>
          <p:cNvSpPr/>
          <p:nvPr/>
        </p:nvSpPr>
        <p:spPr>
          <a:xfrm>
            <a:off x="1928363" y="4529850"/>
            <a:ext cx="6767062" cy="246221"/>
          </a:xfrm>
          <a:prstGeom prst="rect">
            <a:avLst/>
          </a:prstGeom>
        </p:spPr>
        <p:txBody>
          <a:bodyPr wrap="square">
            <a:spAutoFit/>
          </a:bodyPr>
          <a:lstStyle/>
          <a:p>
            <a:r>
              <a:rPr lang="fr" sz="1000" dirty="0"/>
              <a:t>Source : K. </a:t>
            </a:r>
            <a:r>
              <a:rPr lang="fr" sz="1000" dirty="0" err="1"/>
              <a:t>Mantzourani </a:t>
            </a:r>
            <a:r>
              <a:rPr lang="fr" sz="1000" dirty="0"/>
              <a:t>et al 2020 IOP Conf. Ser. : Terre Environ. Sci. 410 012099</a:t>
            </a:r>
          </a:p>
        </p:txBody>
      </p:sp>
      <p:grpSp>
        <p:nvGrpSpPr>
          <p:cNvPr id="3" name="Groupe 2">
            <a:extLst>
              <a:ext uri="{FF2B5EF4-FFF2-40B4-BE49-F238E27FC236}">
                <a16:creationId xmlns:a16="http://schemas.microsoft.com/office/drawing/2014/main" id="{4680FAA4-7AC5-3ED4-3CF2-0879F30A804B}"/>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B2DD1AF2-3C1C-BEDA-9130-7E1B4F6D8E3A}"/>
                </a:ext>
              </a:extLst>
            </p:cNvPr>
            <p:cNvPicPr>
              <a:picLocks noChangeAspect="1"/>
            </p:cNvPicPr>
            <p:nvPr/>
          </p:nvPicPr>
          <p:blipFill>
            <a:blip r:embed="rId10"/>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554FABC6-BCDA-8FD2-8FB3-C5BA8936542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25" name="Rectangle 24">
              <a:extLst>
                <a:ext uri="{FF2B5EF4-FFF2-40B4-BE49-F238E27FC236}">
                  <a16:creationId xmlns:a16="http://schemas.microsoft.com/office/drawing/2014/main" id="{4D6FFA3B-3B57-C9AB-D8D4-3A4946A517F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057666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251A7F61-36D3-FDEA-14A1-F530CA830768}"/>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EC3EB317-693F-37DD-3DBB-577B2EFA0F20}"/>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B5D94C91-B16A-3A7C-2378-502947D7A02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1C37DB76-F6ED-8F93-3CC3-15EFC3EB9553}"/>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20619" y="6543675"/>
            <a:ext cx="2133600" cy="314325"/>
          </a:xfrm>
        </p:spPr>
        <p:txBody>
          <a:bodyPr/>
          <a:lstStyle/>
          <a:p>
            <a:fld id="{243FB592-B9A9-49AA-A86F-4031F7B97808}" type="slidenum">
              <a:rPr lang="en-US" sz="1050" smtClean="0"/>
              <a:t>16</a:t>
            </a:fld>
            <a:endParaRPr lang="en-US" sz="1050" dirty="0"/>
          </a:p>
        </p:txBody>
      </p:sp>
      <p:sp>
        <p:nvSpPr>
          <p:cNvPr id="4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D.3.1 – LUMIÈRE DU JOUR</a:t>
            </a:r>
            <a:endParaRPr lang="it-IT" sz="2800" dirty="0">
              <a:solidFill>
                <a:schemeClr val="tx1"/>
              </a:solidFill>
            </a:endParaRPr>
          </a:p>
        </p:txBody>
      </p:sp>
      <p:sp>
        <p:nvSpPr>
          <p:cNvPr id="7" name="Rectangle 6"/>
          <p:cNvSpPr/>
          <p:nvPr/>
        </p:nvSpPr>
        <p:spPr>
          <a:xfrm>
            <a:off x="8097957" y="1934436"/>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7</a:t>
            </a:r>
            <a:endParaRPr lang="el-GR"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48307" y="2165268"/>
            <a:ext cx="7458599" cy="655096"/>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fr" sz="1800" dirty="0"/>
              <a:t>Additionnez les produits du </a:t>
            </a:r>
            <a:r>
              <a:rPr lang="fr" sz="1800" b="1" dirty="0"/>
              <a:t>facteur de lumière du jour </a:t>
            </a:r>
            <a:r>
              <a:rPr lang="fr" sz="1800" dirty="0"/>
              <a:t>dans chaque espace </a:t>
            </a:r>
            <a:r>
              <a:rPr lang="fr" sz="1800" b="1" dirty="0"/>
              <a:t>multiplié par la surface au sol correspondante</a:t>
            </a:r>
            <a:endParaRPr lang="en-GB" sz="1800" b="1" dirty="0">
              <a:solidFill>
                <a:srgbClr val="FF0000"/>
              </a:solidFill>
            </a:endParaRPr>
          </a:p>
          <a:p>
            <a:pPr marL="0" indent="0" fontAlgn="ctr">
              <a:buNone/>
            </a:pPr>
            <a:r>
              <a:rPr lang="fr" sz="1800" dirty="0"/>
              <a:t>(( </a:t>
            </a:r>
            <a:r>
              <a:rPr lang="fr" sz="1800" dirty="0">
                <a:solidFill>
                  <a:prstClr val="black"/>
                </a:solidFill>
                <a:cs typeface="Calibri" panose="020F0502020204030204" pitchFamily="34" charset="0"/>
                <a:sym typeface="Wingdings"/>
              </a:rPr>
              <a:t>4.1 </a:t>
            </a:r>
            <a:r>
              <a:rPr lang="fr" sz="1800" dirty="0"/>
              <a:t>* 14,3 ) + ( </a:t>
            </a:r>
            <a:r>
              <a:rPr lang="fr" sz="1800" dirty="0">
                <a:solidFill>
                  <a:prstClr val="black"/>
                </a:solidFill>
                <a:cs typeface="Calibri" panose="020F0502020204030204" pitchFamily="34" charset="0"/>
                <a:sym typeface="Wingdings"/>
              </a:rPr>
              <a:t>3,6 </a:t>
            </a:r>
            <a:r>
              <a:rPr lang="fr" sz="1800" dirty="0"/>
              <a:t>* 1 6,3 ) + ( </a:t>
            </a:r>
            <a:r>
              <a:rPr lang="fr" sz="1800" dirty="0">
                <a:solidFill>
                  <a:prstClr val="black"/>
                </a:solidFill>
                <a:cs typeface="Calibri" panose="020F0502020204030204" pitchFamily="34" charset="0"/>
                <a:sym typeface="Wingdings"/>
              </a:rPr>
              <a:t>2,6 </a:t>
            </a:r>
            <a:r>
              <a:rPr lang="fr" sz="1800" dirty="0"/>
              <a:t>* 25,0 ) + ( </a:t>
            </a:r>
            <a:r>
              <a:rPr lang="fr" sz="1800" dirty="0">
                <a:solidFill>
                  <a:prstClr val="black"/>
                </a:solidFill>
                <a:cs typeface="Calibri" panose="020F0502020204030204" pitchFamily="34" charset="0"/>
                <a:sym typeface="Wingdings"/>
              </a:rPr>
              <a:t>3,1 </a:t>
            </a:r>
            <a:r>
              <a:rPr lang="fr" sz="1800" dirty="0"/>
              <a:t>* </a:t>
            </a:r>
            <a:r>
              <a:rPr lang="fr" sz="1800" dirty="0">
                <a:solidFill>
                  <a:schemeClr val="dk1"/>
                </a:solidFill>
              </a:rPr>
              <a:t>23 . 7 </a:t>
            </a:r>
            <a:r>
              <a:rPr lang="fr" sz="1800" dirty="0"/>
              <a:t>) + ( </a:t>
            </a:r>
            <a:r>
              <a:rPr lang="fr" sz="1800" dirty="0">
                <a:solidFill>
                  <a:prstClr val="black"/>
                </a:solidFill>
                <a:cs typeface="Calibri" panose="020F0502020204030204" pitchFamily="34" charset="0"/>
                <a:sym typeface="Wingdings"/>
              </a:rPr>
              <a:t>3,9 </a:t>
            </a:r>
            <a:r>
              <a:rPr lang="fr" sz="1800" dirty="0"/>
              <a:t>* 33,0 )) = </a:t>
            </a:r>
            <a:r>
              <a:rPr lang="fr" sz="1800" b="1" u="sng" dirty="0"/>
              <a:t>3 84,5 </a:t>
            </a:r>
            <a:r>
              <a:rPr lang="fr" sz="1800" b="1" dirty="0"/>
              <a:t>% m </a:t>
            </a:r>
            <a:r>
              <a:rPr lang="fr" sz="1800" b="1" baseline="30000" dirty="0"/>
              <a:t>2</a:t>
            </a:r>
            <a:endParaRPr lang="en-US" sz="1800" b="1" baseline="30000" dirty="0">
              <a:solidFill>
                <a:prstClr val="black"/>
              </a:solidFill>
              <a:cs typeface="Calibri" panose="020F0502020204030204" pitchFamily="34" charset="0"/>
            </a:endParaRPr>
          </a:p>
        </p:txBody>
      </p:sp>
      <p:sp>
        <p:nvSpPr>
          <p:cNvPr id="9" name="Rectangle 8"/>
          <p:cNvSpPr/>
          <p:nvPr/>
        </p:nvSpPr>
        <p:spPr>
          <a:xfrm>
            <a:off x="8102531" y="934673"/>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6</a:t>
            </a:r>
            <a:endParaRPr lang="el-GR" dirty="0"/>
          </a:p>
        </p:txBody>
      </p:sp>
      <p:sp>
        <p:nvSpPr>
          <p:cNvPr id="12" name="Rectangle 11"/>
          <p:cNvSpPr/>
          <p:nvPr/>
        </p:nvSpPr>
        <p:spPr>
          <a:xfrm>
            <a:off x="402910" y="1075781"/>
            <a:ext cx="6851905" cy="646331"/>
          </a:xfrm>
          <a:prstGeom prst="rect">
            <a:avLst/>
          </a:prstGeom>
        </p:spPr>
        <p:txBody>
          <a:bodyPr wrap="square">
            <a:spAutoFit/>
          </a:bodyPr>
          <a:lstStyle/>
          <a:p>
            <a:r>
              <a:rPr lang="fr" dirty="0"/>
              <a:t>Calculer la </a:t>
            </a:r>
            <a:r>
              <a:rPr lang="fr" b="1" dirty="0"/>
              <a:t>surface au sol intérieure totale</a:t>
            </a:r>
            <a:r>
              <a:rPr lang="fr" b="1" dirty="0">
                <a:solidFill>
                  <a:srgbClr val="FF0000"/>
                </a:solidFill>
              </a:rPr>
              <a:t> </a:t>
            </a:r>
            <a:r>
              <a:rPr lang="fr" dirty="0"/>
              <a:t>de tous les espaces sélectionnés </a:t>
            </a:r>
            <a:r>
              <a:rPr lang="fr" b="1" dirty="0">
                <a:cs typeface="Calibri" panose="020F0502020204030204" pitchFamily="34" charset="0"/>
              </a:rPr>
              <a:t>: 11 2 .3 m </a:t>
            </a:r>
            <a:r>
              <a:rPr lang="fr" b="1" baseline="30000" dirty="0">
                <a:cs typeface="Calibri" panose="020F0502020204030204" pitchFamily="34" charset="0"/>
              </a:rPr>
              <a:t>2</a:t>
            </a:r>
            <a:r>
              <a:rPr lang="fr" b="1" dirty="0">
                <a:cs typeface="Calibri" panose="020F0502020204030204" pitchFamily="34" charset="0"/>
              </a:rPr>
              <a:t> </a:t>
            </a:r>
          </a:p>
        </p:txBody>
      </p:sp>
      <p:sp>
        <p:nvSpPr>
          <p:cNvPr id="17" name="Rectangle 16"/>
          <p:cNvSpPr/>
          <p:nvPr/>
        </p:nvSpPr>
        <p:spPr>
          <a:xfrm>
            <a:off x="8097957" y="3878632"/>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8</a:t>
            </a:r>
            <a:endParaRPr lang="el-GR" dirty="0"/>
          </a:p>
        </p:txBody>
      </p:sp>
      <p:sp>
        <p:nvSpPr>
          <p:cNvPr id="18" name="Rectangle 17"/>
          <p:cNvSpPr/>
          <p:nvPr/>
        </p:nvSpPr>
        <p:spPr>
          <a:xfrm>
            <a:off x="289604" y="4021677"/>
            <a:ext cx="7747179" cy="369332"/>
          </a:xfrm>
          <a:prstGeom prst="rect">
            <a:avLst/>
          </a:prstGeom>
        </p:spPr>
        <p:txBody>
          <a:bodyPr wrap="square">
            <a:spAutoFit/>
          </a:bodyPr>
          <a:lstStyle/>
          <a:p>
            <a:pPr>
              <a:spcAft>
                <a:spcPts val="600"/>
              </a:spcAft>
            </a:pPr>
            <a:r>
              <a:rPr lang="fr" b="1" dirty="0"/>
              <a:t>Calculer le facteur de lumière du jour moyen </a:t>
            </a:r>
            <a:endParaRPr lang="en-GB" dirty="0"/>
          </a:p>
        </p:txBody>
      </p:sp>
      <p:grpSp>
        <p:nvGrpSpPr>
          <p:cNvPr id="19" name="Group 18"/>
          <p:cNvGrpSpPr/>
          <p:nvPr/>
        </p:nvGrpSpPr>
        <p:grpSpPr>
          <a:xfrm>
            <a:off x="1965680" y="4150070"/>
            <a:ext cx="5920105" cy="1952885"/>
            <a:chOff x="1965680" y="4199946"/>
            <a:chExt cx="5920105" cy="1952885"/>
          </a:xfrm>
        </p:grpSpPr>
        <p:grpSp>
          <p:nvGrpSpPr>
            <p:cNvPr id="20" name="Group 19"/>
            <p:cNvGrpSpPr/>
            <p:nvPr/>
          </p:nvGrpSpPr>
          <p:grpSpPr>
            <a:xfrm>
              <a:off x="5207447" y="4199946"/>
              <a:ext cx="2678338" cy="1747344"/>
              <a:chOff x="6458433" y="3959022"/>
              <a:chExt cx="2678338" cy="1747344"/>
            </a:xfrm>
          </p:grpSpPr>
          <p:pic>
            <p:nvPicPr>
              <p:cNvPr id="27"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8433" y="3959022"/>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28" name="Rectangle 27"/>
                  <p:cNvSpPr/>
                  <p:nvPr/>
                </p:nvSpPr>
                <p:spPr>
                  <a:xfrm>
                    <a:off x="6519607" y="4783612"/>
                    <a:ext cx="2617164" cy="477054"/>
                  </a:xfrm>
                  <a:prstGeom prst="rect">
                    <a:avLst/>
                  </a:prstGeom>
                </p:spPr>
                <p:txBody>
                  <a:bodyPr wrap="square">
                    <a:spAutoFit/>
                  </a:bodyPr>
                  <a:lstStyle/>
                  <a:p>
                    <a:pPr>
                      <a:spcAft>
                        <a:spcPts val="600"/>
                      </a:spcAft>
                    </a:pPr>
                    <a14:m>
                      <m:oMathPara xmlns:m="http://schemas.openxmlformats.org/officeDocument/2006/math">
                        <m:oMathParaPr>
                          <m:jc m:val="centerGroup"/>
                        </m:oMathParaPr>
                        <m:oMath xmlns:m="http://schemas.openxmlformats.org/officeDocument/2006/math">
                          <m:r>
                            <a:rPr lang="el-GR"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𝟑</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m:t>
                          </m:r>
                          <m:r>
                            <a:rPr lang="el-GR"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𝟒</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 </m:t>
                          </m:r>
                          <m:r>
                            <m:rPr>
                              <m:nor/>
                            </m:rPr>
                            <a:rPr lang="en-US" sz="2000" b="1" i="1" u="sng" dirty="0" smtClean="0">
                              <a:solidFill>
                                <a:srgbClr val="FF0000"/>
                              </a:solidFill>
                              <a:effectLst>
                                <a:outerShdw blurRad="38100" dist="38100" dir="2700000" algn="tl">
                                  <a:srgbClr val="000000">
                                    <a:alpha val="43137"/>
                                  </a:srgbClr>
                                </a:outerShdw>
                              </a:effectLst>
                            </a:rPr>
                            <m:t>%</m:t>
                          </m:r>
                        </m:oMath>
                      </m:oMathPara>
                    </a14:m>
                    <a:endParaRPr lang="en-GB" sz="2000" b="1" u="sng" dirty="0">
                      <a:solidFill>
                        <a:srgbClr val="FF0000"/>
                      </a:solidFill>
                      <a:effectLst>
                        <a:outerShdw blurRad="38100" dist="38100" dir="2700000" algn="tl">
                          <a:srgbClr val="000000">
                            <a:alpha val="43137"/>
                          </a:srgbClr>
                        </a:outerShdw>
                      </a:effectLst>
                    </a:endParaRPr>
                  </a:p>
                </p:txBody>
              </p:sp>
            </mc:Choice>
            <mc:Fallback xmlns="">
              <p:sp>
                <p:nvSpPr>
                  <p:cNvPr id="28" name="Rectangle 27"/>
                  <p:cNvSpPr>
                    <a:spLocks noRot="1" noChangeAspect="1" noMove="1" noResize="1" noEditPoints="1" noAdjustHandles="1" noChangeArrowheads="1" noChangeShapeType="1" noTextEdit="1"/>
                  </p:cNvSpPr>
                  <p:nvPr/>
                </p:nvSpPr>
                <p:spPr>
                  <a:xfrm>
                    <a:off x="6519607" y="4783612"/>
                    <a:ext cx="2617164" cy="477054"/>
                  </a:xfrm>
                  <a:prstGeom prst="rect">
                    <a:avLst/>
                  </a:prstGeom>
                  <a:blipFill>
                    <a:blip r:embed="rId4"/>
                    <a:stretch>
                      <a:fillRect/>
                    </a:stretch>
                  </a:blipFill>
                </p:spPr>
                <p:txBody>
                  <a:bodyPr/>
                  <a:lstStyle/>
                  <a:p>
                    <a:r>
                      <a:rPr lang="fr-FR">
                        <a:noFill/>
                      </a:rPr>
                      <a:t> </a:t>
                    </a:r>
                  </a:p>
                </p:txBody>
              </p:sp>
            </mc:Fallback>
          </mc:AlternateContent>
        </p:grpSp>
        <p:sp>
          <p:nvSpPr>
            <p:cNvPr id="21" name="Rectangle 20"/>
            <p:cNvSpPr/>
            <p:nvPr/>
          </p:nvSpPr>
          <p:spPr>
            <a:xfrm>
              <a:off x="5254597" y="4862953"/>
              <a:ext cx="465191"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2" name="Group 21"/>
            <p:cNvGrpSpPr/>
            <p:nvPr/>
          </p:nvGrpSpPr>
          <p:grpSpPr>
            <a:xfrm>
              <a:off x="1965680" y="4550679"/>
              <a:ext cx="2384926" cy="1547878"/>
              <a:chOff x="1965680" y="4401248"/>
              <a:chExt cx="2384926" cy="1547878"/>
            </a:xfrm>
          </p:grpSpPr>
          <p:sp>
            <p:nvSpPr>
              <p:cNvPr id="24" name="Rounded Rectangle 23"/>
              <p:cNvSpPr/>
              <p:nvPr/>
            </p:nvSpPr>
            <p:spPr>
              <a:xfrm>
                <a:off x="2052994" y="5409126"/>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u="sng" dirty="0">
                    <a:solidFill>
                      <a:schemeClr val="tx1"/>
                    </a:solidFill>
                  </a:rPr>
                  <a:t>112,3 </a:t>
                </a:r>
                <a:r>
                  <a:rPr lang="fr" sz="2000" dirty="0">
                    <a:solidFill>
                      <a:schemeClr val="tx1"/>
                    </a:solidFill>
                  </a:rPr>
                  <a:t>( </a:t>
                </a:r>
                <a:r>
                  <a:rPr lang="fr" sz="2000" dirty="0">
                    <a:solidFill>
                      <a:schemeClr val="tx1"/>
                    </a:solidFill>
                    <a:cs typeface="Calibri" panose="020F0502020204030204" pitchFamily="34" charset="0"/>
                  </a:rPr>
                  <a:t>m2 </a:t>
                </a:r>
                <a:r>
                  <a:rPr lang="fr" sz="2000" dirty="0">
                    <a:solidFill>
                      <a:schemeClr val="tx1"/>
                    </a:solidFill>
                    <a:effectLst>
                      <a:outerShdw blurRad="38100" dist="38100" dir="2700000" algn="tl">
                        <a:srgbClr val="000000">
                          <a:alpha val="43137"/>
                        </a:srgbClr>
                      </a:outerShdw>
                    </a:effectLst>
                  </a:rPr>
                  <a:t>) </a:t>
                </a:r>
                <a:endParaRPr lang="en-US" sz="2000" dirty="0">
                  <a:solidFill>
                    <a:schemeClr val="tx1"/>
                  </a:solidFill>
                  <a:effectLst>
                    <a:outerShdw blurRad="38100" dist="38100" dir="2700000" algn="tl">
                      <a:srgbClr val="000000">
                        <a:alpha val="43137"/>
                      </a:srgbClr>
                    </a:outerShdw>
                  </a:effectLst>
                </a:endParaRPr>
              </a:p>
            </p:txBody>
          </p:sp>
          <p:sp>
            <p:nvSpPr>
              <p:cNvPr id="25" name="Rounded Rectangle 24"/>
              <p:cNvSpPr/>
              <p:nvPr/>
            </p:nvSpPr>
            <p:spPr>
              <a:xfrm>
                <a:off x="2052994" y="4463692"/>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u="sng" dirty="0">
                    <a:solidFill>
                      <a:schemeClr val="tx1"/>
                    </a:solidFill>
                  </a:rPr>
                  <a:t>3 84,5</a:t>
                </a:r>
                <a:r>
                  <a:rPr lang="fr" sz="2000" dirty="0">
                    <a:solidFill>
                      <a:schemeClr val="tx1"/>
                    </a:solidFill>
                    <a:effectLst>
                      <a:outerShdw blurRad="38100" dist="38100" dir="2700000" algn="tl">
                        <a:srgbClr val="000000">
                          <a:alpha val="43137"/>
                        </a:srgbClr>
                      </a:outerShdw>
                    </a:effectLst>
                  </a:rPr>
                  <a:t> </a:t>
                </a:r>
                <a:r>
                  <a:rPr lang="fr" sz="2000" dirty="0">
                    <a:solidFill>
                      <a:schemeClr val="tx1"/>
                    </a:solidFill>
                  </a:rPr>
                  <a:t>(%</a:t>
                </a:r>
                <a:r>
                  <a:rPr lang="fr" sz="2000" dirty="0">
                    <a:solidFill>
                      <a:schemeClr val="tx1"/>
                    </a:solidFill>
                    <a:effectLst>
                      <a:outerShdw blurRad="38100" dist="38100" dir="2700000" algn="tl">
                        <a:srgbClr val="000000">
                          <a:alpha val="43137"/>
                        </a:srgbClr>
                      </a:outerShdw>
                    </a:effectLst>
                  </a:rPr>
                  <a:t> </a:t>
                </a:r>
                <a:r>
                  <a:rPr lang="fr" sz="2000" dirty="0">
                    <a:solidFill>
                      <a:schemeClr val="tx1"/>
                    </a:solidFill>
                  </a:rPr>
                  <a:t>m </a:t>
                </a:r>
                <a:r>
                  <a:rPr lang="fr" sz="2000" baseline="30000" dirty="0">
                    <a:solidFill>
                      <a:schemeClr val="tx1"/>
                    </a:solidFill>
                  </a:rPr>
                  <a:t>2 </a:t>
                </a:r>
                <a:r>
                  <a:rPr lang="fr" sz="2000" dirty="0">
                    <a:solidFill>
                      <a:schemeClr val="tx1"/>
                    </a:solidFill>
                  </a:rPr>
                  <a:t>)</a:t>
                </a:r>
                <a:endParaRPr lang="en-US" sz="2000" dirty="0">
                  <a:solidFill>
                    <a:schemeClr val="tx1"/>
                  </a:solidFill>
                </a:endParaRPr>
              </a:p>
            </p:txBody>
          </p:sp>
          <p:sp>
            <p:nvSpPr>
              <p:cNvPr id="26" name="Rectangle 25"/>
              <p:cNvSpPr/>
              <p:nvPr/>
            </p:nvSpPr>
            <p:spPr>
              <a:xfrm>
                <a:off x="1965680" y="4401248"/>
                <a:ext cx="2384926"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
          <p:nvSpPr>
            <p:cNvPr id="23" name="Right Brace 22"/>
            <p:cNvSpPr/>
            <p:nvPr/>
          </p:nvSpPr>
          <p:spPr>
            <a:xfrm>
              <a:off x="4404449" y="4496405"/>
              <a:ext cx="667265" cy="165642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spTree>
    <p:extLst>
      <p:ext uri="{BB962C8B-B14F-4D97-AF65-F5344CB8AC3E}">
        <p14:creationId xmlns:p14="http://schemas.microsoft.com/office/powerpoint/2010/main" val="1023217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latin typeface="Calibri" panose="020F0502020204030204" pitchFamily="34" charset="0"/>
                <a:cs typeface="Calibri" panose="020F0502020204030204" pitchFamily="34" charset="0"/>
              </a:rPr>
              <a:t>EXERCER</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3040"/>
            <a:ext cx="2133600" cy="314960"/>
          </a:xfrm>
        </p:spPr>
        <p:txBody>
          <a:bodyPr/>
          <a:lstStyle/>
          <a:p>
            <a:fld id="{243FB592-B9A9-49AA-A86F-4031F7B97808}" type="slidenum">
              <a:rPr lang="en-US" smtClean="0"/>
              <a:t>17</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fr" sz="2800" dirty="0">
                <a:solidFill>
                  <a:schemeClr val="tx1"/>
                </a:solidFill>
              </a:rPr>
              <a:t>D.3.1 – LUMIÈRE DU JOUR</a:t>
            </a:r>
            <a:endParaRPr lang="it-IT" sz="2800" b="1" dirty="0">
              <a:solidFill>
                <a:schemeClr val="tx1"/>
              </a:solidFill>
            </a:endParaRPr>
          </a:p>
        </p:txBody>
      </p:sp>
      <p:grpSp>
        <p:nvGrpSpPr>
          <p:cNvPr id="2" name="Groupe 1">
            <a:extLst>
              <a:ext uri="{FF2B5EF4-FFF2-40B4-BE49-F238E27FC236}">
                <a16:creationId xmlns:a16="http://schemas.microsoft.com/office/drawing/2014/main" id="{A0005EC8-450E-B32D-CBCC-53EB6A12354D}"/>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1F975DD9-9894-07F4-796D-DC0ACD4D2A9D}"/>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5FC77670-A80B-6324-CA41-7447880C1CAB}"/>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D5F87B65-434F-6404-B1B0-E8EA2CED331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159154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18</a:t>
            </a:fld>
            <a:endParaRPr lang="en-US" dirty="0"/>
          </a:p>
        </p:txBody>
      </p:sp>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D.3.1 – LUMIÈRE DU JOUR</a:t>
            </a:r>
            <a:endParaRPr lang="it-IT" sz="2800" dirty="0">
              <a:solidFill>
                <a:schemeClr val="tx1"/>
              </a:solidFill>
            </a:endParaRPr>
          </a:p>
        </p:txBody>
      </p:sp>
      <p:grpSp>
        <p:nvGrpSpPr>
          <p:cNvPr id="7" name="Group 6"/>
          <p:cNvGrpSpPr/>
          <p:nvPr/>
        </p:nvGrpSpPr>
        <p:grpSpPr>
          <a:xfrm>
            <a:off x="314960" y="5180087"/>
            <a:ext cx="8514080" cy="732485"/>
            <a:chOff x="314960" y="4530325"/>
            <a:chExt cx="8514080" cy="871948"/>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2000" b="1" dirty="0"/>
                <a:t>              Calculer le facteur de lumière du jour moyen du bâtiment</a:t>
              </a:r>
              <a:endParaRPr lang="it-IT" sz="2000" b="1" dirty="0">
                <a:latin typeface="Calibri" panose="020F0502020204030204" pitchFamily="34" charset="0"/>
                <a:cs typeface="Calibri" panose="020F0502020204030204" pitchFamily="34" charset="0"/>
              </a:endParaRPr>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2" name="Group 21"/>
          <p:cNvGrpSpPr/>
          <p:nvPr/>
        </p:nvGrpSpPr>
        <p:grpSpPr>
          <a:xfrm>
            <a:off x="133584" y="1113645"/>
            <a:ext cx="8876832" cy="3741688"/>
            <a:chOff x="133584" y="1003196"/>
            <a:chExt cx="8876832" cy="3741688"/>
          </a:xfrm>
        </p:grpSpPr>
        <p:pic>
          <p:nvPicPr>
            <p:cNvPr id="4" name="Picture 3"/>
            <p:cNvPicPr>
              <a:picLocks noChangeAspect="1"/>
            </p:cNvPicPr>
            <p:nvPr/>
          </p:nvPicPr>
          <p:blipFill>
            <a:blip r:embed="rId3"/>
            <a:stretch>
              <a:fillRect/>
            </a:stretch>
          </p:blipFill>
          <p:spPr>
            <a:xfrm>
              <a:off x="133584" y="1003196"/>
              <a:ext cx="8876832" cy="3741688"/>
            </a:xfrm>
            <a:prstGeom prst="rect">
              <a:avLst/>
            </a:prstGeom>
          </p:spPr>
        </p:pic>
        <p:sp>
          <p:nvSpPr>
            <p:cNvPr id="6" name="TextBox 5"/>
            <p:cNvSpPr txBox="1"/>
            <p:nvPr/>
          </p:nvSpPr>
          <p:spPr>
            <a:xfrm>
              <a:off x="5568950" y="2273300"/>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fr" sz="1600" b="1" dirty="0">
                  <a:solidFill>
                    <a:srgbClr val="C00000"/>
                  </a:solidFill>
                  <a:effectLst>
                    <a:outerShdw blurRad="38100" dist="38100" dir="2700000" algn="tl">
                      <a:srgbClr val="000000">
                        <a:alpha val="43137"/>
                      </a:srgbClr>
                    </a:outerShdw>
                  </a:effectLst>
                </a:rPr>
                <a:t>8,8 %</a:t>
              </a:r>
              <a:endParaRPr lang="en-GB" sz="1600" b="1" dirty="0">
                <a:solidFill>
                  <a:srgbClr val="C00000"/>
                </a:solidFill>
                <a:effectLst>
                  <a:outerShdw blurRad="38100" dist="38100" dir="2700000" algn="tl">
                    <a:srgbClr val="000000">
                      <a:alpha val="43137"/>
                    </a:srgbClr>
                  </a:outerShdw>
                </a:effectLst>
              </a:endParaRPr>
            </a:p>
          </p:txBody>
        </p:sp>
        <p:sp>
          <p:nvSpPr>
            <p:cNvPr id="12" name="TextBox 11"/>
            <p:cNvSpPr txBox="1"/>
            <p:nvPr/>
          </p:nvSpPr>
          <p:spPr>
            <a:xfrm>
              <a:off x="7899400" y="2273300"/>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fr" sz="1600" b="1" dirty="0">
                  <a:solidFill>
                    <a:srgbClr val="C00000"/>
                  </a:solidFill>
                  <a:effectLst>
                    <a:outerShdw blurRad="38100" dist="38100" dir="2700000" algn="tl">
                      <a:srgbClr val="000000">
                        <a:alpha val="43137"/>
                      </a:srgbClr>
                    </a:outerShdw>
                  </a:effectLst>
                </a:rPr>
                <a:t>8,9 %</a:t>
              </a:r>
              <a:endParaRPr lang="en-GB" sz="1600" b="1" dirty="0">
                <a:solidFill>
                  <a:srgbClr val="C00000"/>
                </a:solidFill>
                <a:effectLst>
                  <a:outerShdw blurRad="38100" dist="38100" dir="2700000" algn="tl">
                    <a:srgbClr val="000000">
                      <a:alpha val="43137"/>
                    </a:srgbClr>
                  </a:outerShdw>
                </a:effectLst>
              </a:endParaRPr>
            </a:p>
          </p:txBody>
        </p:sp>
        <p:sp>
          <p:nvSpPr>
            <p:cNvPr id="13" name="TextBox 12"/>
            <p:cNvSpPr txBox="1"/>
            <p:nvPr/>
          </p:nvSpPr>
          <p:spPr>
            <a:xfrm>
              <a:off x="7090009" y="2535486"/>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fr" sz="1600" b="1" dirty="0">
                  <a:solidFill>
                    <a:srgbClr val="C00000"/>
                  </a:solidFill>
                  <a:effectLst>
                    <a:outerShdw blurRad="38100" dist="38100" dir="2700000" algn="tl">
                      <a:srgbClr val="000000">
                        <a:alpha val="43137"/>
                      </a:srgbClr>
                    </a:outerShdw>
                  </a:effectLst>
                </a:rPr>
                <a:t>8,6 %</a:t>
              </a:r>
              <a:endParaRPr lang="en-GB" sz="1600" b="1" dirty="0">
                <a:solidFill>
                  <a:srgbClr val="C00000"/>
                </a:solidFill>
                <a:effectLst>
                  <a:outerShdw blurRad="38100" dist="38100" dir="2700000" algn="tl">
                    <a:srgbClr val="000000">
                      <a:alpha val="43137"/>
                    </a:srgbClr>
                  </a:outerShdw>
                </a:effectLst>
              </a:endParaRPr>
            </a:p>
          </p:txBody>
        </p:sp>
        <p:sp>
          <p:nvSpPr>
            <p:cNvPr id="14" name="TextBox 13"/>
            <p:cNvSpPr txBox="1"/>
            <p:nvPr/>
          </p:nvSpPr>
          <p:spPr>
            <a:xfrm>
              <a:off x="3124200" y="2402136"/>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fr" sz="1600" b="1" dirty="0">
                  <a:solidFill>
                    <a:srgbClr val="C00000"/>
                  </a:solidFill>
                  <a:effectLst>
                    <a:outerShdw blurRad="38100" dist="38100" dir="2700000" algn="tl">
                      <a:srgbClr val="000000">
                        <a:alpha val="43137"/>
                      </a:srgbClr>
                    </a:outerShdw>
                  </a:effectLst>
                </a:rPr>
                <a:t>5,6 %</a:t>
              </a:r>
              <a:endParaRPr lang="en-GB" sz="1600" b="1" dirty="0">
                <a:solidFill>
                  <a:srgbClr val="C00000"/>
                </a:solidFill>
                <a:effectLst>
                  <a:outerShdw blurRad="38100" dist="38100" dir="2700000" algn="tl">
                    <a:srgbClr val="000000">
                      <a:alpha val="43137"/>
                    </a:srgbClr>
                  </a:outerShdw>
                </a:effectLst>
              </a:endParaRPr>
            </a:p>
          </p:txBody>
        </p:sp>
        <p:sp>
          <p:nvSpPr>
            <p:cNvPr id="15" name="TextBox 14"/>
            <p:cNvSpPr txBox="1"/>
            <p:nvPr/>
          </p:nvSpPr>
          <p:spPr>
            <a:xfrm>
              <a:off x="3124200" y="3128338"/>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fr" sz="1600" b="1" dirty="0">
                  <a:solidFill>
                    <a:srgbClr val="C00000"/>
                  </a:solidFill>
                  <a:effectLst>
                    <a:outerShdw blurRad="38100" dist="38100" dir="2700000" algn="tl">
                      <a:srgbClr val="000000">
                        <a:alpha val="43137"/>
                      </a:srgbClr>
                    </a:outerShdw>
                  </a:effectLst>
                </a:rPr>
                <a:t>2,7 %</a:t>
              </a:r>
              <a:endParaRPr lang="en-GB" sz="1600" b="1" dirty="0">
                <a:solidFill>
                  <a:srgbClr val="C00000"/>
                </a:solidFill>
                <a:effectLst>
                  <a:outerShdw blurRad="38100" dist="38100" dir="2700000" algn="tl">
                    <a:srgbClr val="000000">
                      <a:alpha val="43137"/>
                    </a:srgbClr>
                  </a:outerShdw>
                </a:effectLst>
              </a:endParaRPr>
            </a:p>
          </p:txBody>
        </p:sp>
        <p:sp>
          <p:nvSpPr>
            <p:cNvPr id="16" name="TextBox 15"/>
            <p:cNvSpPr txBox="1"/>
            <p:nvPr/>
          </p:nvSpPr>
          <p:spPr>
            <a:xfrm>
              <a:off x="3124200" y="3876047"/>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fr" sz="1600" b="1" dirty="0">
                  <a:solidFill>
                    <a:srgbClr val="C00000"/>
                  </a:solidFill>
                  <a:effectLst>
                    <a:outerShdw blurRad="38100" dist="38100" dir="2700000" algn="tl">
                      <a:srgbClr val="000000">
                        <a:alpha val="43137"/>
                      </a:srgbClr>
                    </a:outerShdw>
                  </a:effectLst>
                </a:rPr>
                <a:t>4,0 %</a:t>
              </a:r>
              <a:endParaRPr lang="en-GB" sz="1600" b="1" dirty="0">
                <a:solidFill>
                  <a:srgbClr val="C00000"/>
                </a:solidFill>
                <a:effectLst>
                  <a:outerShdw blurRad="38100" dist="38100" dir="2700000" algn="tl">
                    <a:srgbClr val="000000">
                      <a:alpha val="43137"/>
                    </a:srgbClr>
                  </a:outerShdw>
                </a:effectLst>
              </a:endParaRPr>
            </a:p>
          </p:txBody>
        </p:sp>
        <p:sp>
          <p:nvSpPr>
            <p:cNvPr id="17" name="TextBox 16"/>
            <p:cNvSpPr txBox="1"/>
            <p:nvPr/>
          </p:nvSpPr>
          <p:spPr>
            <a:xfrm>
              <a:off x="724017" y="2366209"/>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fr" sz="1600" b="1" dirty="0">
                  <a:solidFill>
                    <a:srgbClr val="C00000"/>
                  </a:solidFill>
                  <a:effectLst>
                    <a:outerShdw blurRad="38100" dist="38100" dir="2700000" algn="tl">
                      <a:srgbClr val="000000">
                        <a:alpha val="43137"/>
                      </a:srgbClr>
                    </a:outerShdw>
                  </a:effectLst>
                </a:rPr>
                <a:t>2,8 %</a:t>
              </a:r>
              <a:endParaRPr lang="en-GB" sz="1600" b="1" dirty="0">
                <a:solidFill>
                  <a:srgbClr val="C00000"/>
                </a:solidFill>
                <a:effectLst>
                  <a:outerShdw blurRad="38100" dist="38100" dir="2700000" algn="tl">
                    <a:srgbClr val="000000">
                      <a:alpha val="43137"/>
                    </a:srgbClr>
                  </a:outerShdw>
                </a:effectLst>
              </a:endParaRPr>
            </a:p>
          </p:txBody>
        </p:sp>
        <p:sp>
          <p:nvSpPr>
            <p:cNvPr id="18" name="TextBox 17"/>
            <p:cNvSpPr txBox="1"/>
            <p:nvPr/>
          </p:nvSpPr>
          <p:spPr>
            <a:xfrm>
              <a:off x="724017" y="3161804"/>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fr" sz="1600" b="1" dirty="0">
                  <a:solidFill>
                    <a:srgbClr val="C00000"/>
                  </a:solidFill>
                  <a:effectLst>
                    <a:outerShdw blurRad="38100" dist="38100" dir="2700000" algn="tl">
                      <a:srgbClr val="000000">
                        <a:alpha val="43137"/>
                      </a:srgbClr>
                    </a:outerShdw>
                  </a:effectLst>
                </a:rPr>
                <a:t>2,6 %</a:t>
              </a:r>
              <a:endParaRPr lang="en-GB" sz="1600" b="1" dirty="0">
                <a:solidFill>
                  <a:srgbClr val="C00000"/>
                </a:solidFill>
                <a:effectLst>
                  <a:outerShdw blurRad="38100" dist="38100" dir="2700000" algn="tl">
                    <a:srgbClr val="000000">
                      <a:alpha val="43137"/>
                    </a:srgbClr>
                  </a:outerShdw>
                </a:effectLst>
              </a:endParaRPr>
            </a:p>
          </p:txBody>
        </p:sp>
        <p:sp>
          <p:nvSpPr>
            <p:cNvPr id="19" name="TextBox 18"/>
            <p:cNvSpPr txBox="1"/>
            <p:nvPr/>
          </p:nvSpPr>
          <p:spPr>
            <a:xfrm>
              <a:off x="724017" y="3946638"/>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fr" sz="1600" b="1" dirty="0">
                  <a:solidFill>
                    <a:srgbClr val="C00000"/>
                  </a:solidFill>
                  <a:effectLst>
                    <a:outerShdw blurRad="38100" dist="38100" dir="2700000" algn="tl">
                      <a:srgbClr val="000000">
                        <a:alpha val="43137"/>
                      </a:srgbClr>
                    </a:outerShdw>
                  </a:effectLst>
                </a:rPr>
                <a:t>4,0 %</a:t>
              </a:r>
              <a:endParaRPr lang="en-GB" sz="1600" b="1" dirty="0">
                <a:solidFill>
                  <a:srgbClr val="C00000"/>
                </a:solidFill>
                <a:effectLst>
                  <a:outerShdw blurRad="38100" dist="38100" dir="2700000" algn="tl">
                    <a:srgbClr val="000000">
                      <a:alpha val="43137"/>
                    </a:srgbClr>
                  </a:outerShdw>
                </a:effectLst>
              </a:endParaRPr>
            </a:p>
          </p:txBody>
        </p:sp>
        <p:sp>
          <p:nvSpPr>
            <p:cNvPr id="20" name="TextBox 19"/>
            <p:cNvSpPr txBox="1"/>
            <p:nvPr/>
          </p:nvSpPr>
          <p:spPr>
            <a:xfrm>
              <a:off x="1924108" y="2884230"/>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fr" sz="1600" b="1" dirty="0">
                  <a:solidFill>
                    <a:srgbClr val="C00000"/>
                  </a:solidFill>
                  <a:effectLst>
                    <a:outerShdw blurRad="38100" dist="38100" dir="2700000" algn="tl">
                      <a:srgbClr val="000000">
                        <a:alpha val="43137"/>
                      </a:srgbClr>
                    </a:outerShdw>
                  </a:effectLst>
                </a:rPr>
                <a:t>2,1 %</a:t>
              </a:r>
              <a:endParaRPr lang="en-GB" sz="1600" b="1" dirty="0">
                <a:solidFill>
                  <a:srgbClr val="C00000"/>
                </a:solidFill>
                <a:effectLst>
                  <a:outerShdw blurRad="38100" dist="38100" dir="2700000" algn="tl">
                    <a:srgbClr val="000000">
                      <a:alpha val="43137"/>
                    </a:srgbClr>
                  </a:outerShdw>
                </a:effectLst>
              </a:endParaRPr>
            </a:p>
          </p:txBody>
        </p:sp>
      </p:grpSp>
      <p:sp>
        <p:nvSpPr>
          <p:cNvPr id="10" name="Rectangle 9"/>
          <p:cNvSpPr/>
          <p:nvPr/>
        </p:nvSpPr>
        <p:spPr>
          <a:xfrm>
            <a:off x="4299109" y="4491543"/>
            <a:ext cx="4738103" cy="707886"/>
          </a:xfrm>
          <a:prstGeom prst="rect">
            <a:avLst/>
          </a:prstGeom>
        </p:spPr>
        <p:txBody>
          <a:bodyPr wrap="square">
            <a:spAutoFit/>
          </a:bodyPr>
          <a:lstStyle/>
          <a:p>
            <a:r>
              <a:rPr lang="fr" sz="1000" dirty="0"/>
              <a:t>Source : C. Carletti, G. Cellai, L. Pierangioli, F. Sciurpi, S. Secchi, L' influence de l'éclairage naturel dans les bâtiments avec les paramètres </a:t>
            </a:r>
            <a:r>
              <a:rPr lang="fr" sz="1000" dirty="0" err="1"/>
              <a:t>nZEB </a:t>
            </a:r>
            <a:r>
              <a:rPr lang="fr" sz="1000" dirty="0"/>
              <a:t>: application à l'étude de cas pour un bureau en région méditerranéenne Toscane. 50e Congrès international </a:t>
            </a:r>
            <a:r>
              <a:rPr lang="fr" sz="1000" dirty="0" err="1"/>
              <a:t>de l'AiCARR ; </a:t>
            </a:r>
            <a:r>
              <a:rPr lang="fr" sz="1000" dirty="0"/>
              <a:t>Au-delà des bâtiments NZEB, 10-11 mai 2017, Matera, Italie</a:t>
            </a:r>
          </a:p>
        </p:txBody>
      </p:sp>
      <p:sp>
        <p:nvSpPr>
          <p:cNvPr id="21" name="Rectangle 20"/>
          <p:cNvSpPr/>
          <p:nvPr/>
        </p:nvSpPr>
        <p:spPr>
          <a:xfrm>
            <a:off x="314960" y="744313"/>
            <a:ext cx="8695456" cy="369332"/>
          </a:xfrm>
          <a:prstGeom prst="rect">
            <a:avLst/>
          </a:prstGeom>
        </p:spPr>
        <p:txBody>
          <a:bodyPr wrap="square">
            <a:spAutoFit/>
          </a:bodyPr>
          <a:lstStyle/>
          <a:p>
            <a:r>
              <a:rPr lang="fr" dirty="0"/>
              <a:t>Dans un immeuble de bureaux, le DF moyen a été mesuré dans dix pièces</a:t>
            </a:r>
            <a:endParaRPr lang="en-GB" dirty="0"/>
          </a:p>
        </p:txBody>
      </p:sp>
      <p:sp>
        <p:nvSpPr>
          <p:cNvPr id="2" name="ZoneTexte 1">
            <a:extLst>
              <a:ext uri="{FF2B5EF4-FFF2-40B4-BE49-F238E27FC236}">
                <a16:creationId xmlns:a16="http://schemas.microsoft.com/office/drawing/2014/main" id="{20FFC0C9-0DCE-37BA-4389-45A862E92FB5}"/>
              </a:ext>
            </a:extLst>
          </p:cNvPr>
          <p:cNvSpPr txBox="1"/>
          <p:nvPr/>
        </p:nvSpPr>
        <p:spPr>
          <a:xfrm>
            <a:off x="1517996" y="1039751"/>
            <a:ext cx="1575303" cy="338554"/>
          </a:xfrm>
          <a:prstGeom prst="rect">
            <a:avLst/>
          </a:prstGeom>
          <a:solidFill>
            <a:schemeClr val="bg1"/>
          </a:solidFill>
        </p:spPr>
        <p:txBody>
          <a:bodyPr wrap="none" rtlCol="0">
            <a:spAutoFit/>
          </a:bodyPr>
          <a:lstStyle/>
          <a:p>
            <a:r>
              <a:rPr lang="fr-FR" sz="1600" dirty="0"/>
              <a:t>Rez-de-chaussée</a:t>
            </a:r>
          </a:p>
        </p:txBody>
      </p:sp>
      <p:sp>
        <p:nvSpPr>
          <p:cNvPr id="3" name="ZoneTexte 2">
            <a:extLst>
              <a:ext uri="{FF2B5EF4-FFF2-40B4-BE49-F238E27FC236}">
                <a16:creationId xmlns:a16="http://schemas.microsoft.com/office/drawing/2014/main" id="{A49EDFA8-2539-1DB1-2804-831CABE2A47F}"/>
              </a:ext>
            </a:extLst>
          </p:cNvPr>
          <p:cNvSpPr txBox="1"/>
          <p:nvPr/>
        </p:nvSpPr>
        <p:spPr>
          <a:xfrm>
            <a:off x="6302357" y="1052565"/>
            <a:ext cx="1356462" cy="338554"/>
          </a:xfrm>
          <a:prstGeom prst="rect">
            <a:avLst/>
          </a:prstGeom>
          <a:solidFill>
            <a:schemeClr val="bg1"/>
          </a:solidFill>
        </p:spPr>
        <p:txBody>
          <a:bodyPr wrap="none" rtlCol="0">
            <a:spAutoFit/>
          </a:bodyPr>
          <a:lstStyle/>
          <a:p>
            <a:r>
              <a:rPr lang="fr-FR" sz="1600" dirty="0"/>
              <a:t>Premier étage</a:t>
            </a:r>
          </a:p>
        </p:txBody>
      </p:sp>
      <p:grpSp>
        <p:nvGrpSpPr>
          <p:cNvPr id="24" name="Groupe 23">
            <a:extLst>
              <a:ext uri="{FF2B5EF4-FFF2-40B4-BE49-F238E27FC236}">
                <a16:creationId xmlns:a16="http://schemas.microsoft.com/office/drawing/2014/main" id="{58DB5189-9157-8AE3-BEB7-DBBB40C7AF25}"/>
              </a:ext>
            </a:extLst>
          </p:cNvPr>
          <p:cNvGrpSpPr/>
          <p:nvPr/>
        </p:nvGrpSpPr>
        <p:grpSpPr>
          <a:xfrm>
            <a:off x="0" y="5928255"/>
            <a:ext cx="9144000" cy="939270"/>
            <a:chOff x="0" y="5918730"/>
            <a:chExt cx="9144000" cy="939270"/>
          </a:xfrm>
        </p:grpSpPr>
        <p:pic>
          <p:nvPicPr>
            <p:cNvPr id="25" name="Image 24">
              <a:extLst>
                <a:ext uri="{FF2B5EF4-FFF2-40B4-BE49-F238E27FC236}">
                  <a16:creationId xmlns:a16="http://schemas.microsoft.com/office/drawing/2014/main" id="{6EF9FE9B-0307-4BC5-BD77-AB494B016BBE}"/>
                </a:ext>
              </a:extLst>
            </p:cNvPr>
            <p:cNvPicPr>
              <a:picLocks noChangeAspect="1"/>
            </p:cNvPicPr>
            <p:nvPr/>
          </p:nvPicPr>
          <p:blipFill>
            <a:blip r:embed="rId4"/>
            <a:stretch>
              <a:fillRect/>
            </a:stretch>
          </p:blipFill>
          <p:spPr>
            <a:xfrm>
              <a:off x="304324" y="5918730"/>
              <a:ext cx="1798476" cy="636325"/>
            </a:xfrm>
            <a:prstGeom prst="rect">
              <a:avLst/>
            </a:prstGeom>
          </p:spPr>
        </p:pic>
        <p:sp>
          <p:nvSpPr>
            <p:cNvPr id="26" name="ZoneTexte 25">
              <a:extLst>
                <a:ext uri="{FF2B5EF4-FFF2-40B4-BE49-F238E27FC236}">
                  <a16:creationId xmlns:a16="http://schemas.microsoft.com/office/drawing/2014/main" id="{6459580C-E5D8-CA87-4C4F-299522C90A9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27" name="Rectangle 26">
              <a:extLst>
                <a:ext uri="{FF2B5EF4-FFF2-40B4-BE49-F238E27FC236}">
                  <a16:creationId xmlns:a16="http://schemas.microsoft.com/office/drawing/2014/main" id="{F5F4B8A5-A028-744A-3E1A-BC046FEF64B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29930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z="2800" dirty="0">
                <a:solidFill>
                  <a:schemeClr val="tx1"/>
                </a:solidFill>
              </a:rPr>
              <a:t>D.3.1 – LUMIÈRE DU JOUR</a:t>
            </a:r>
            <a:endParaRPr lang="el-GR" dirty="0">
              <a:solidFill>
                <a:schemeClr val="tx1"/>
              </a:solidFill>
            </a:endParaRPr>
          </a:p>
        </p:txBody>
      </p:sp>
      <p:sp>
        <p:nvSpPr>
          <p:cNvPr id="3" name="Slide Number Placeholder 2"/>
          <p:cNvSpPr>
            <a:spLocks noGrp="1"/>
          </p:cNvSpPr>
          <p:nvPr>
            <p:ph type="sldNum" sz="quarter" idx="12"/>
          </p:nvPr>
        </p:nvSpPr>
        <p:spPr/>
        <p:txBody>
          <a:bodyPr/>
          <a:lstStyle/>
          <a:p>
            <a:fld id="{243FB592-B9A9-49AA-A86F-4031F7B97808}" type="slidenum">
              <a:rPr lang="en-US" smtClean="0"/>
              <a:t>2</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1121664"/>
            <a:ext cx="8583168" cy="463064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sz="2000" b="1" u="sng" dirty="0">
                <a:cs typeface="Calibri" panose="020F0502020204030204" pitchFamily="34" charset="0"/>
              </a:rPr>
              <a:t>CONTEXTE</a:t>
            </a:r>
          </a:p>
          <a:p>
            <a:pPr marL="0" indent="0">
              <a:buFont typeface="Arial" panose="020B0604020202020204" pitchFamily="34" charset="0"/>
              <a:buNone/>
            </a:pPr>
            <a:endParaRPr lang="it-IT" sz="1100" dirty="0"/>
          </a:p>
          <a:p>
            <a:pPr marL="0" indent="0">
              <a:buNone/>
            </a:pPr>
            <a:r>
              <a:rPr lang="fr" sz="2000" dirty="0"/>
              <a:t>Le facteur de lumière du jour (DF) est une métrique de disponibilité de la lumière du jour qui exprime la quantité de lumière du jour disponible à l'intérieur d'une pièce (sur un plan de travail) par rapport à la quantité de lumière du jour non obstruée disponible à l'extérieur dans des conditions de ciel couvert</a:t>
            </a:r>
            <a:endParaRPr lang="el-GR" sz="2000" dirty="0"/>
          </a:p>
          <a:p>
            <a:pPr marL="0" indent="0">
              <a:buNone/>
            </a:pPr>
            <a:endParaRPr lang="el-GR" sz="2000" dirty="0"/>
          </a:p>
        </p:txBody>
      </p:sp>
      <p:pic>
        <p:nvPicPr>
          <p:cNvPr id="6" name="Picture 5"/>
          <p:cNvPicPr>
            <a:picLocks noChangeAspect="1"/>
          </p:cNvPicPr>
          <p:nvPr/>
        </p:nvPicPr>
        <p:blipFill>
          <a:blip r:embed="rId2">
            <a:clrChange>
              <a:clrFrom>
                <a:srgbClr val="FFFFFF"/>
              </a:clrFrom>
              <a:clrTo>
                <a:srgbClr val="FFFFFF">
                  <a:alpha val="0"/>
                </a:srgbClr>
              </a:clrTo>
            </a:clrChange>
          </a:blip>
          <a:stretch>
            <a:fillRect/>
          </a:stretch>
        </p:blipFill>
        <p:spPr>
          <a:xfrm>
            <a:off x="4559808" y="2957509"/>
            <a:ext cx="4231753" cy="2698068"/>
          </a:xfrm>
          <a:prstGeom prst="rect">
            <a:avLst/>
          </a:prstGeom>
        </p:spPr>
      </p:pic>
      <p:sp>
        <p:nvSpPr>
          <p:cNvPr id="7" name="Rectangle 6"/>
          <p:cNvSpPr/>
          <p:nvPr/>
        </p:nvSpPr>
        <p:spPr>
          <a:xfrm>
            <a:off x="253710" y="3802432"/>
            <a:ext cx="4318290" cy="1631216"/>
          </a:xfrm>
          <a:prstGeom prst="rect">
            <a:avLst/>
          </a:prstGeom>
        </p:spPr>
        <p:txBody>
          <a:bodyPr wrap="square">
            <a:spAutoFit/>
          </a:bodyPr>
          <a:lstStyle/>
          <a:p>
            <a:r>
              <a:rPr lang="fr" sz="2000" i="1" u="sng" dirty="0"/>
              <a:t>Par exemple</a:t>
            </a:r>
            <a:r>
              <a:rPr lang="fr" sz="2000" dirty="0"/>
              <a:t> : si la quantité de lumière du jour disponible en un point d'une pièce est de 180 lux et que l'extérieur est de 20 000 lux, le facteur de lumière du jour à ce point est de 0,9 %</a:t>
            </a:r>
            <a:endParaRPr lang="el-GR" sz="2000" dirty="0"/>
          </a:p>
        </p:txBody>
      </p:sp>
      <p:sp>
        <p:nvSpPr>
          <p:cNvPr id="8" name="Rectangle 7"/>
          <p:cNvSpPr/>
          <p:nvPr/>
        </p:nvSpPr>
        <p:spPr>
          <a:xfrm>
            <a:off x="4695372" y="5546296"/>
            <a:ext cx="4156020" cy="400110"/>
          </a:xfrm>
          <a:prstGeom prst="rect">
            <a:avLst/>
          </a:prstGeom>
        </p:spPr>
        <p:txBody>
          <a:bodyPr wrap="square">
            <a:spAutoFit/>
          </a:bodyPr>
          <a:lstStyle/>
          <a:p>
            <a:r>
              <a:rPr lang="fr" sz="1000" dirty="0"/>
              <a:t>Source : https://www.velux.com/what-we-do/research-and-knowledge/deic-basic-book/daylight/daylight-calculations-and-measurements</a:t>
            </a:r>
          </a:p>
        </p:txBody>
      </p:sp>
      <p:grpSp>
        <p:nvGrpSpPr>
          <p:cNvPr id="5" name="Groupe 4">
            <a:extLst>
              <a:ext uri="{FF2B5EF4-FFF2-40B4-BE49-F238E27FC236}">
                <a16:creationId xmlns:a16="http://schemas.microsoft.com/office/drawing/2014/main" id="{3276DCC0-A91E-872F-C3E4-A2F1764EF151}"/>
              </a:ext>
            </a:extLst>
          </p:cNvPr>
          <p:cNvGrpSpPr/>
          <p:nvPr/>
        </p:nvGrpSpPr>
        <p:grpSpPr>
          <a:xfrm>
            <a:off x="0" y="5928255"/>
            <a:ext cx="9144000" cy="939270"/>
            <a:chOff x="0" y="5918730"/>
            <a:chExt cx="9144000" cy="939270"/>
          </a:xfrm>
        </p:grpSpPr>
        <p:pic>
          <p:nvPicPr>
            <p:cNvPr id="9" name="Image 8">
              <a:extLst>
                <a:ext uri="{FF2B5EF4-FFF2-40B4-BE49-F238E27FC236}">
                  <a16:creationId xmlns:a16="http://schemas.microsoft.com/office/drawing/2014/main" id="{5E322D56-30C4-1F97-96C8-A0F40547A2A0}"/>
                </a:ext>
              </a:extLst>
            </p:cNvPr>
            <p:cNvPicPr>
              <a:picLocks noChangeAspect="1"/>
            </p:cNvPicPr>
            <p:nvPr/>
          </p:nvPicPr>
          <p:blipFill>
            <a:blip r:embed="rId3"/>
            <a:stretch>
              <a:fillRect/>
            </a:stretch>
          </p:blipFill>
          <p:spPr>
            <a:xfrm>
              <a:off x="304324" y="5918730"/>
              <a:ext cx="1798476" cy="636325"/>
            </a:xfrm>
            <a:prstGeom prst="rect">
              <a:avLst/>
            </a:prstGeom>
          </p:spPr>
        </p:pic>
        <p:sp>
          <p:nvSpPr>
            <p:cNvPr id="10" name="ZoneTexte 9">
              <a:extLst>
                <a:ext uri="{FF2B5EF4-FFF2-40B4-BE49-F238E27FC236}">
                  <a16:creationId xmlns:a16="http://schemas.microsoft.com/office/drawing/2014/main" id="{D5414F3C-49FE-33F9-0FAD-6546F160811C}"/>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F8599685-E6B2-340F-BB4B-9D460288133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04117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z="2800" dirty="0">
                <a:solidFill>
                  <a:schemeClr val="tx1"/>
                </a:solidFill>
              </a:rPr>
              <a:t>D.3.1 – LUMIÈRE DU JOUR</a:t>
            </a:r>
            <a:endParaRPr lang="el-GR" dirty="0">
              <a:solidFill>
                <a:schemeClr val="tx1"/>
              </a:solidFill>
            </a:endParaRPr>
          </a:p>
        </p:txBody>
      </p:sp>
      <p:sp>
        <p:nvSpPr>
          <p:cNvPr id="3" name="Slide Number Placeholder 2"/>
          <p:cNvSpPr>
            <a:spLocks noGrp="1"/>
          </p:cNvSpPr>
          <p:nvPr>
            <p:ph type="sldNum" sz="quarter" idx="12"/>
          </p:nvPr>
        </p:nvSpPr>
        <p:spPr/>
        <p:txBody>
          <a:bodyPr/>
          <a:lstStyle/>
          <a:p>
            <a:fld id="{243FB592-B9A9-49AA-A86F-4031F7B97808}" type="slidenum">
              <a:rPr lang="en-US" smtClean="0"/>
              <a:t>3</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1121664"/>
            <a:ext cx="8583168" cy="4630649"/>
          </a:xfrm>
          <a:prstGeom prst="rect">
            <a:avLst/>
          </a:prstGeom>
        </p:spPr>
        <p:txBody>
          <a:bodyPr>
            <a:normAutofit fontScale="4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sz="4400" b="1" u="sng" dirty="0">
                <a:cs typeface="Calibri" panose="020F0502020204030204" pitchFamily="34" charset="0"/>
              </a:rPr>
              <a:t>CONTEXTE</a:t>
            </a:r>
            <a:endParaRPr lang="en-US" sz="2400" b="1" u="sng" dirty="0">
              <a:cs typeface="Calibri" panose="020F0502020204030204" pitchFamily="34" charset="0"/>
            </a:endParaRPr>
          </a:p>
          <a:p>
            <a:pPr marL="0" indent="0">
              <a:buNone/>
            </a:pPr>
            <a:r>
              <a:rPr lang="fr" dirty="0"/>
              <a:t>Le facteur de lumière du jour dépend de :</a:t>
            </a:r>
          </a:p>
          <a:p>
            <a:pPr>
              <a:buFont typeface="Wingdings" panose="05000000000000000000" pitchFamily="2" charset="2"/>
              <a:buChar char="Ø"/>
            </a:pPr>
            <a:r>
              <a:rPr lang="fr" b="1" u="sng" dirty="0"/>
              <a:t>Surface de vitrage </a:t>
            </a:r>
            <a:r>
              <a:rPr lang="fr" dirty="0"/>
              <a:t>: plus la surface des </a:t>
            </a:r>
            <a:r>
              <a:rPr lang="fr" dirty="0" err="1"/>
              <a:t>vitrages est grande</a:t>
            </a:r>
            <a:r>
              <a:rPr lang="fr" dirty="0"/>
              <a:t> dans une pièce, plus le DF est élevé .</a:t>
            </a:r>
          </a:p>
          <a:p>
            <a:pPr>
              <a:buFont typeface="Wingdings" panose="05000000000000000000" pitchFamily="2" charset="2"/>
              <a:buChar char="Ø"/>
            </a:pPr>
            <a:r>
              <a:rPr lang="fr" b="1" u="sng" dirty="0"/>
              <a:t>Orientation du vitrage : </a:t>
            </a:r>
            <a:r>
              <a:rPr lang="fr" dirty="0"/>
              <a:t>plus la fenêtre est inclinée (par exemple, les lanterneaux), plus la lumière du jour peut pénétrer à l'intérieur de cette pièce. Cela est simplement dû à une plage de vision plus large de la lucarne vers le ciel.</a:t>
            </a:r>
          </a:p>
          <a:p>
            <a:pPr>
              <a:buFont typeface="Wingdings" panose="05000000000000000000" pitchFamily="2" charset="2"/>
              <a:buChar char="Ø"/>
            </a:pPr>
            <a:r>
              <a:rPr lang="fr" b="1" u="sng" dirty="0"/>
              <a:t>Hauteur d'appui </a:t>
            </a:r>
            <a:r>
              <a:rPr lang="fr" b="1" dirty="0"/>
              <a:t>: </a:t>
            </a:r>
            <a:r>
              <a:rPr lang="fr" dirty="0"/>
              <a:t>des hauteurs d'appui plus élevées, en particulier dans les pièces plus profondes, garantissent des niveaux de lumière du jour plus élevés.</a:t>
            </a:r>
          </a:p>
          <a:p>
            <a:pPr>
              <a:buFont typeface="Wingdings" panose="05000000000000000000" pitchFamily="2" charset="2"/>
              <a:buChar char="Ø"/>
            </a:pPr>
            <a:r>
              <a:rPr lang="fr" b="1" u="sng" dirty="0"/>
              <a:t>Profondeur de la pièce </a:t>
            </a:r>
            <a:r>
              <a:rPr lang="fr" b="1" dirty="0"/>
              <a:t>: </a:t>
            </a:r>
            <a:r>
              <a:rPr lang="fr" dirty="0"/>
              <a:t>les pièces plus profondes (où la distance entre les fenêtres et les murs éloignés est grande), sont sujettes à un moindre DF .</a:t>
            </a:r>
          </a:p>
          <a:p>
            <a:pPr>
              <a:buFont typeface="Wingdings" panose="05000000000000000000" pitchFamily="2" charset="2"/>
              <a:buChar char="Ø"/>
            </a:pPr>
            <a:r>
              <a:rPr lang="fr" b="1" u="sng" dirty="0"/>
              <a:t>Obstacles extérieurs </a:t>
            </a:r>
            <a:r>
              <a:rPr lang="fr" b="1" dirty="0"/>
              <a:t>: </a:t>
            </a:r>
            <a:r>
              <a:rPr lang="fr" dirty="0"/>
              <a:t>les bâtiments extérieurs et autres éléments sont considérés comme des obstacles à la vue dégagée du ciel depuis les fenêtres. L'emplacement, la surface et la hauteur de l'appui de la fenêtre peuvent être définis pour minimiser la vue obscurcie .</a:t>
            </a:r>
          </a:p>
          <a:p>
            <a:pPr>
              <a:buFont typeface="Wingdings" panose="05000000000000000000" pitchFamily="2" charset="2"/>
              <a:buChar char="Ø"/>
            </a:pPr>
            <a:r>
              <a:rPr lang="fr" b="1" u="sng" dirty="0"/>
              <a:t>Réflectivité des tissus </a:t>
            </a:r>
            <a:r>
              <a:rPr lang="fr" dirty="0"/>
              <a:t>: les sols, les plafonds et les murs intérieurs plus clairs reflètent plus de lumière et augmentent le DF</a:t>
            </a:r>
          </a:p>
          <a:p>
            <a:pPr>
              <a:buFont typeface="Wingdings" panose="05000000000000000000" pitchFamily="2" charset="2"/>
              <a:buChar char="Ø"/>
            </a:pPr>
            <a:r>
              <a:rPr lang="fr" b="1" u="sng" dirty="0"/>
              <a:t>Transmittance de la lumière visible du vitrage </a:t>
            </a:r>
            <a:r>
              <a:rPr lang="fr" u="sng" dirty="0"/>
              <a:t>:</a:t>
            </a:r>
            <a:r>
              <a:rPr lang="fr" dirty="0"/>
              <a:t> la contribution du niveau de lumière du jour à l'intérieur d'une fenêtre transparente est supérieure à celle de la fenêtre teintée</a:t>
            </a:r>
            <a:endParaRPr lang="en-GB" dirty="0"/>
          </a:p>
        </p:txBody>
      </p:sp>
      <p:sp>
        <p:nvSpPr>
          <p:cNvPr id="8" name="Rectangle 7"/>
          <p:cNvSpPr/>
          <p:nvPr/>
        </p:nvSpPr>
        <p:spPr>
          <a:xfrm>
            <a:off x="493776" y="4938396"/>
            <a:ext cx="8156448" cy="246221"/>
          </a:xfrm>
          <a:prstGeom prst="rect">
            <a:avLst/>
          </a:prstGeom>
        </p:spPr>
        <p:txBody>
          <a:bodyPr wrap="square">
            <a:spAutoFit/>
          </a:bodyPr>
          <a:lstStyle/>
          <a:p>
            <a:r>
              <a:rPr lang="fr" sz="1000" dirty="0"/>
              <a:t>Source : </a:t>
            </a:r>
            <a:r>
              <a:rPr lang="fr" sz="1000" dirty="0" err="1"/>
              <a:t>Mardaljevic </a:t>
            </a:r>
            <a:r>
              <a:rPr lang="fr" sz="1000" dirty="0"/>
              <a:t>, J., Andersen, M., Roy, N., </a:t>
            </a:r>
            <a:r>
              <a:rPr lang="fr" sz="1000" dirty="0" err="1"/>
              <a:t>Christoffersen </a:t>
            </a:r>
            <a:r>
              <a:rPr lang="fr" sz="1000" dirty="0"/>
              <a:t>, J. (2012) Étude de l'éclairage naturel, de l'éclairage artificiel et des effets non visuels pour un bâtiment résidentiel</a:t>
            </a:r>
          </a:p>
        </p:txBody>
      </p:sp>
      <p:grpSp>
        <p:nvGrpSpPr>
          <p:cNvPr id="5" name="Groupe 4">
            <a:extLst>
              <a:ext uri="{FF2B5EF4-FFF2-40B4-BE49-F238E27FC236}">
                <a16:creationId xmlns:a16="http://schemas.microsoft.com/office/drawing/2014/main" id="{F9F41396-D428-3DA5-2004-AABDA9215BAF}"/>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C10F4CA3-774C-FD03-FEEE-A59FEDF11901}"/>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A9489CD8-13E9-A67C-F9EF-1019B4C0726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9186194E-5798-D3AC-94C2-BBA19D921EA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001274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z="2800" dirty="0">
                <a:solidFill>
                  <a:schemeClr val="tx1"/>
                </a:solidFill>
              </a:rPr>
              <a:t>D.3.1 – LUMIÈRE DU JOUR</a:t>
            </a:r>
            <a:endParaRPr lang="el-GR" dirty="0">
              <a:solidFill>
                <a:schemeClr val="tx1"/>
              </a:solidFill>
            </a:endParaRPr>
          </a:p>
        </p:txBody>
      </p:sp>
      <p:sp>
        <p:nvSpPr>
          <p:cNvPr id="3" name="Slide Number Placeholder 2"/>
          <p:cNvSpPr>
            <a:spLocks noGrp="1"/>
          </p:cNvSpPr>
          <p:nvPr>
            <p:ph type="sldNum" sz="quarter" idx="12"/>
          </p:nvPr>
        </p:nvSpPr>
        <p:spPr/>
        <p:txBody>
          <a:bodyPr/>
          <a:lstStyle/>
          <a:p>
            <a:fld id="{243FB592-B9A9-49AA-A86F-4031F7B97808}" type="slidenum">
              <a:rPr lang="en-US" smtClean="0"/>
              <a:t>4</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1121664"/>
            <a:ext cx="8583168" cy="463064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sz="2400" b="1" u="sng" dirty="0">
                <a:cs typeface="Calibri" panose="020F0502020204030204" pitchFamily="34" charset="0"/>
              </a:rPr>
              <a:t>CONTEXTE</a:t>
            </a:r>
          </a:p>
          <a:p>
            <a:pPr marL="0" indent="0">
              <a:buFont typeface="Arial" panose="020B0604020202020204" pitchFamily="34" charset="0"/>
              <a:buNone/>
            </a:pPr>
            <a:endParaRPr lang="it-IT" sz="1000" dirty="0"/>
          </a:p>
          <a:p>
            <a:pPr marL="0" indent="0" algn="just">
              <a:buNone/>
            </a:pPr>
            <a:r>
              <a:rPr lang="fr" sz="2400" dirty="0"/>
              <a:t>Plus le DF est élevé, plus la lumière du jour est disponible dans la pièce.</a:t>
            </a:r>
            <a:endParaRPr lang="en-GB" sz="2400" dirty="0"/>
          </a:p>
          <a:p>
            <a:pPr marL="0" indent="0" algn="just">
              <a:buNone/>
            </a:pPr>
            <a:r>
              <a:rPr lang="fr" sz="2400" dirty="0"/>
              <a:t>Les pièces avec un DF moyen de 2 % ou plus peuvent être considérées comme </a:t>
            </a:r>
            <a:r>
              <a:rPr lang="fr" sz="2400" dirty="0" err="1"/>
              <a:t>éclairées par le jour </a:t>
            </a:r>
            <a:r>
              <a:rPr lang="fr" sz="2400" dirty="0"/>
              <a:t>, mais l'éclairage électrique peut toujours être nécessaire pour effectuer des tâches visuelles.</a:t>
            </a:r>
            <a:endParaRPr lang="en-GB" sz="2400" dirty="0"/>
          </a:p>
          <a:p>
            <a:pPr marL="0" indent="0" algn="just">
              <a:buNone/>
            </a:pPr>
            <a:r>
              <a:rPr lang="fr" sz="2400" dirty="0"/>
              <a:t>Une pièce apparaîtra fortement éclairée par le jour lorsque le DF moyen est de 5 % ou plus, auquel cas l'éclairage électrique ne sera probablement pas utilisé pendant la journée. </a:t>
            </a:r>
            <a:endParaRPr lang="fr" sz="2400" dirty="0" smtClean="0"/>
          </a:p>
          <a:p>
            <a:pPr marL="0" indent="0">
              <a:buNone/>
            </a:pPr>
            <a:r>
              <a:rPr lang="fr" sz="1000" dirty="0" smtClean="0"/>
              <a:t>( </a:t>
            </a:r>
            <a:r>
              <a:rPr lang="fr" sz="1100" dirty="0"/>
              <a:t>Source : CIBSE (2002) Code for Lighting, Oxford : Chartered Institution of Building Services Engineers </a:t>
            </a:r>
            <a:r>
              <a:rPr lang="fr" sz="1000" dirty="0"/>
              <a:t>)</a:t>
            </a:r>
            <a:endParaRPr lang="el-GR" sz="1800" dirty="0"/>
          </a:p>
        </p:txBody>
      </p:sp>
      <p:grpSp>
        <p:nvGrpSpPr>
          <p:cNvPr id="5" name="Groupe 4">
            <a:extLst>
              <a:ext uri="{FF2B5EF4-FFF2-40B4-BE49-F238E27FC236}">
                <a16:creationId xmlns:a16="http://schemas.microsoft.com/office/drawing/2014/main" id="{99A52D96-E6AD-D742-3D0C-48321EAFFD00}"/>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B43EEF50-812E-8CFE-D078-4A08E656C15F}"/>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7F43C072-34DB-FAA5-67FD-565ACBF34692}"/>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27AB0EF2-46FF-5F4A-00D4-0441E562497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99051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9" name="Table 58"/>
          <p:cNvGraphicFramePr>
            <a:graphicFrameLocks noGrp="1"/>
          </p:cNvGraphicFramePr>
          <p:nvPr>
            <p:extLst>
              <p:ext uri="{D42A27DB-BD31-4B8C-83A1-F6EECF244321}">
                <p14:modId xmlns:p14="http://schemas.microsoft.com/office/powerpoint/2010/main" val="1154834265"/>
              </p:ext>
            </p:extLst>
          </p:nvPr>
        </p:nvGraphicFramePr>
        <p:xfrm>
          <a:off x="487326" y="1504863"/>
          <a:ext cx="8169348" cy="122428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lang="fr" sz="2400" dirty="0"/>
                        <a:t>D.3.1 – LUMIÈRE DU JOUR</a:t>
                      </a:r>
                      <a:endParaRPr lang="en-US" sz="2400"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fr" sz="2000" dirty="0"/>
                        <a:t>THEME</a:t>
                      </a:r>
                      <a:endParaRPr lang="en-US" sz="2000" b="1" dirty="0"/>
                    </a:p>
                  </a:txBody>
                  <a:tcPr/>
                </a:tc>
                <a:tc>
                  <a:txBody>
                    <a:bodyPr/>
                    <a:lstStyle/>
                    <a:p>
                      <a:pPr algn="ctr"/>
                      <a:r>
                        <a:rPr lang="fr" sz="2000" dirty="0"/>
                        <a:t>CATÉGORIE</a:t>
                      </a:r>
                      <a:endParaRPr lang="en-US" sz="2000" b="1" dirty="0"/>
                    </a:p>
                  </a:txBody>
                  <a:tcPr/>
                </a:tc>
                <a:extLst>
                  <a:ext uri="{0D108BD9-81ED-4DB2-BD59-A6C34878D82A}">
                    <a16:rowId xmlns:a16="http://schemas.microsoft.com/office/drawing/2014/main" val="10001"/>
                  </a:ext>
                </a:extLst>
              </a:tr>
              <a:tr h="370840">
                <a:tc>
                  <a:txBody>
                    <a:bodyPr/>
                    <a:lstStyle/>
                    <a:p>
                      <a:pPr algn="ctr"/>
                      <a:r>
                        <a:rPr lang="fr" sz="1800" dirty="0"/>
                        <a:t>D. Qualité de l'environnement intérieur</a:t>
                      </a:r>
                      <a:endParaRPr lang="en-US" sz="1800" dirty="0"/>
                    </a:p>
                  </a:txBody>
                  <a:tcPr/>
                </a:tc>
                <a:tc>
                  <a:txBody>
                    <a:bodyPr/>
                    <a:lstStyle/>
                    <a:p>
                      <a:pPr algn="ctr"/>
                      <a:r>
                        <a:rPr lang="fr" sz="1800" dirty="0"/>
                        <a:t>D.3 Éclairage naturel et éclairage</a:t>
                      </a:r>
                      <a:endParaRPr lang="en-US" sz="1800" dirty="0"/>
                    </a:p>
                  </a:txBody>
                  <a:tcP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D.3.1 </a:t>
            </a:r>
            <a:r>
              <a:rPr lang="fr" sz="2800" b="1" dirty="0">
                <a:solidFill>
                  <a:schemeClr val="tx1"/>
                </a:solidFill>
              </a:rPr>
              <a:t>– </a:t>
            </a:r>
            <a:r>
              <a:rPr lang="fr" sz="2800" dirty="0">
                <a:solidFill>
                  <a:schemeClr val="tx1"/>
                </a:solidFill>
              </a:rPr>
              <a:t>LUMIÈRE DU JOUR</a:t>
            </a:r>
            <a:endParaRPr lang="it-IT" sz="2800" b="1" dirty="0">
              <a:solidFill>
                <a:schemeClr val="tx1"/>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8678"/>
            <a:ext cx="2133600" cy="365125"/>
          </a:xfrm>
        </p:spPr>
        <p:txBody>
          <a:bodyPr/>
          <a:lstStyle/>
          <a:p>
            <a:fld id="{243FB592-B9A9-49AA-A86F-4031F7B97808}" type="slidenum">
              <a:rPr lang="en-US" smtClean="0">
                <a:solidFill>
                  <a:schemeClr val="bg1"/>
                </a:solidFill>
              </a:rPr>
              <a:t>5</a:t>
            </a:fld>
            <a:endParaRPr lang="en-US" dirty="0">
              <a:solidFill>
                <a:schemeClr val="bg1"/>
              </a:solidFill>
            </a:endParaRPr>
          </a:p>
        </p:txBody>
      </p:sp>
      <p:grpSp>
        <p:nvGrpSpPr>
          <p:cNvPr id="2" name="Groupe 1">
            <a:extLst>
              <a:ext uri="{FF2B5EF4-FFF2-40B4-BE49-F238E27FC236}">
                <a16:creationId xmlns:a16="http://schemas.microsoft.com/office/drawing/2014/main" id="{1FA185F0-FBEE-B029-8E7C-EA656D65EAE0}"/>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B2413EF5-C78C-70AA-9F6D-25038E50B5B4}"/>
                </a:ext>
              </a:extLst>
            </p:cNvPr>
            <p:cNvPicPr>
              <a:picLocks noChangeAspect="1"/>
            </p:cNvPicPr>
            <p:nvPr/>
          </p:nvPicPr>
          <p:blipFill>
            <a:blip r:embed="rId4"/>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6F943698-08F1-A2AC-8F9C-CF1565F6B742}"/>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5" name="Rectangle 4">
              <a:extLst>
                <a:ext uri="{FF2B5EF4-FFF2-40B4-BE49-F238E27FC236}">
                  <a16:creationId xmlns:a16="http://schemas.microsoft.com/office/drawing/2014/main" id="{D15F10C3-9F2F-E246-D86E-17210CFE40A4}"/>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237638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z="2800" dirty="0">
                <a:solidFill>
                  <a:schemeClr val="tx1"/>
                </a:solidFill>
              </a:rPr>
              <a:t>D.3.1 – LUMIÈRE DU JOUR</a:t>
            </a:r>
            <a:endParaRPr lang="el-GR" dirty="0">
              <a:solidFill>
                <a:schemeClr val="tx1"/>
              </a:solidFill>
            </a:endParaRPr>
          </a:p>
        </p:txBody>
      </p:sp>
      <p:sp>
        <p:nvSpPr>
          <p:cNvPr id="3" name="Slide Number Placeholder 2"/>
          <p:cNvSpPr>
            <a:spLocks noGrp="1"/>
          </p:cNvSpPr>
          <p:nvPr>
            <p:ph type="sldNum" sz="quarter" idx="12"/>
          </p:nvPr>
        </p:nvSpPr>
        <p:spPr/>
        <p:txBody>
          <a:bodyPr/>
          <a:lstStyle/>
          <a:p>
            <a:fld id="{243FB592-B9A9-49AA-A86F-4031F7B97808}" type="slidenum">
              <a:rPr lang="en-US" smtClean="0"/>
              <a:t>6</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1036320"/>
            <a:ext cx="8229600" cy="5089843"/>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sz="2400" b="1" u="sng">
                <a:latin typeface="Calibri" panose="020F0502020204030204" pitchFamily="34" charset="0"/>
                <a:cs typeface="Calibri" panose="020F0502020204030204" pitchFamily="34" charset="0"/>
              </a:rPr>
              <a:t>INDICATEUR</a:t>
            </a:r>
            <a:r>
              <a:rPr lang="fr" sz="2400" b="1">
                <a:latin typeface="Calibri" panose="020F0502020204030204" pitchFamily="34" charset="0"/>
                <a:cs typeface="Calibri" panose="020F0502020204030204" pitchFamily="34" charset="0"/>
              </a:rPr>
              <a:t> </a:t>
            </a:r>
          </a:p>
          <a:p>
            <a:pPr marL="0" indent="0">
              <a:buFont typeface="Arial" panose="020B0604020202020204" pitchFamily="34" charset="0"/>
              <a:buNone/>
            </a:pPr>
            <a:endParaRPr lang="it-IT" sz="2000" b="1" dirty="0">
              <a:latin typeface="Calibri" panose="020F0502020204030204" pitchFamily="34" charset="0"/>
              <a:cs typeface="Calibri" panose="020F0502020204030204" pitchFamily="34" charset="0"/>
            </a:endParaRPr>
          </a:p>
        </p:txBody>
      </p:sp>
      <p:graphicFrame>
        <p:nvGraphicFramePr>
          <p:cNvPr id="5"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878802077"/>
              </p:ext>
            </p:extLst>
          </p:nvPr>
        </p:nvGraphicFramePr>
        <p:xfrm>
          <a:off x="539552" y="2134159"/>
          <a:ext cx="8182272" cy="1357984"/>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964548">
                  <a:extLst>
                    <a:ext uri="{9D8B030D-6E8A-4147-A177-3AD203B41FA5}">
                      <a16:colId xmlns:a16="http://schemas.microsoft.com/office/drawing/2014/main" val="125890587"/>
                    </a:ext>
                  </a:extLst>
                </a:gridCol>
                <a:gridCol w="1617785">
                  <a:extLst>
                    <a:ext uri="{9D8B030D-6E8A-4147-A177-3AD203B41FA5}">
                      <a16:colId xmlns:a16="http://schemas.microsoft.com/office/drawing/2014/main" val="2093439941"/>
                    </a:ext>
                  </a:extLst>
                </a:gridCol>
                <a:gridCol w="2863635">
                  <a:extLst>
                    <a:ext uri="{9D8B030D-6E8A-4147-A177-3AD203B41FA5}">
                      <a16:colId xmlns:a16="http://schemas.microsoft.com/office/drawing/2014/main" val="1306176470"/>
                    </a:ext>
                  </a:extLst>
                </a:gridCol>
              </a:tblGrid>
              <a:tr h="272137">
                <a:tc>
                  <a:txBody>
                    <a:bodyPr/>
                    <a:lstStyle/>
                    <a:p>
                      <a:r>
                        <a:rPr lang="fr" sz="1600" dirty="0" err="1"/>
                        <a:t>Description</a:t>
                      </a:r>
                      <a:endParaRPr lang="it-IT" sz="1600" dirty="0"/>
                    </a:p>
                  </a:txBody>
                  <a:tcPr/>
                </a:tc>
                <a:tc>
                  <a:txBody>
                    <a:bodyPr/>
                    <a:lstStyle/>
                    <a:p>
                      <a:r>
                        <a:rPr lang="fr" sz="1600" dirty="0"/>
                        <a:t>Unité</a:t>
                      </a:r>
                    </a:p>
                  </a:txBody>
                  <a:tcPr/>
                </a:tc>
                <a:tc>
                  <a:txBody>
                    <a:bodyPr/>
                    <a:lstStyle/>
                    <a:p>
                      <a:r>
                        <a:rPr lang="fr" sz="1600" dirty="0"/>
                        <a:t>Stade du projet</a:t>
                      </a:r>
                    </a:p>
                  </a:txBody>
                  <a:tcPr/>
                </a:tc>
                <a:tc>
                  <a:txBody>
                    <a:bodyPr/>
                    <a:lstStyle/>
                    <a:p>
                      <a:r>
                        <a:rPr lang="fr" sz="1600" dirty="0"/>
                        <a:t>La source de données</a:t>
                      </a:r>
                    </a:p>
                  </a:txBody>
                  <a:tcPr/>
                </a:tc>
                <a:extLst>
                  <a:ext uri="{0D108BD9-81ED-4DB2-BD59-A6C34878D82A}">
                    <a16:rowId xmlns:a16="http://schemas.microsoft.com/office/drawing/2014/main" val="3467756336"/>
                  </a:ext>
                </a:extLst>
              </a:tr>
              <a:tr h="1022704">
                <a:tc>
                  <a:txBody>
                    <a:bodyPr/>
                    <a:lstStyle/>
                    <a:p>
                      <a:r>
                        <a:rPr lang="fr" sz="1600" dirty="0"/>
                        <a:t>Facteur de lumière du jour moyen</a:t>
                      </a:r>
                      <a:endParaRPr lang="it-IT" sz="1600" dirty="0">
                        <a:latin typeface="Calibri" panose="020F0502020204030204" pitchFamily="34" charset="0"/>
                        <a:cs typeface="Calibri" panose="020F0502020204030204" pitchFamily="34" charset="0"/>
                      </a:endParaRPr>
                    </a:p>
                  </a:txBody>
                  <a:tcPr anchor="ctr"/>
                </a:tc>
                <a:tc>
                  <a:txBody>
                    <a:bodyPr/>
                    <a:lstStyle/>
                    <a:p>
                      <a:pPr algn="ctr"/>
                      <a:r>
                        <a:rPr lang="fr" sz="1600" kern="1200" dirty="0">
                          <a:effectLst/>
                        </a:rPr>
                        <a:t>%</a:t>
                      </a:r>
                      <a:endParaRPr lang="en-US" sz="1600" kern="1200" dirty="0">
                        <a:effectLst/>
                      </a:endParaRPr>
                    </a:p>
                  </a:txBody>
                  <a:tcPr anchor="ctr"/>
                </a:tc>
                <a:tc>
                  <a:txBody>
                    <a:bodyPr/>
                    <a:lstStyle/>
                    <a:p>
                      <a:r>
                        <a:rPr lang="fr" sz="1600" dirty="0"/>
                        <a:t>Conception</a:t>
                      </a:r>
                    </a:p>
                    <a:p>
                      <a:r>
                        <a:rPr lang="fr" sz="1600" dirty="0"/>
                        <a:t>____________</a:t>
                      </a:r>
                      <a:endParaRPr lang="it-IT" sz="1600" dirty="0"/>
                    </a:p>
                    <a:p>
                      <a:r>
                        <a:rPr lang="fr" sz="1600" dirty="0"/>
                        <a:t>Profession</a:t>
                      </a:r>
                      <a:endParaRPr lang="it-IT" sz="1600" dirty="0"/>
                    </a:p>
                  </a:txBody>
                  <a:tcPr/>
                </a:tc>
                <a:tc>
                  <a:txBody>
                    <a:bodyPr/>
                    <a:lstStyle/>
                    <a:p>
                      <a:r>
                        <a:rPr lang="fr" sz="1600" dirty="0"/>
                        <a:t>Estimation</a:t>
                      </a:r>
                      <a:endParaRPr lang="it-IT" sz="1600" dirty="0"/>
                    </a:p>
                    <a:p>
                      <a:r>
                        <a:rPr lang="fr" sz="1600" dirty="0"/>
                        <a:t>____________</a:t>
                      </a:r>
                      <a:endParaRPr lang="it-IT" sz="1600" dirty="0"/>
                    </a:p>
                    <a:p>
                      <a:r>
                        <a:rPr lang="fr" sz="1600" dirty="0"/>
                        <a:t>La mesure</a:t>
                      </a:r>
                      <a:endParaRPr lang="it-IT" sz="1600" dirty="0"/>
                    </a:p>
                  </a:txBody>
                  <a:tcPr/>
                </a:tc>
                <a:extLst>
                  <a:ext uri="{0D108BD9-81ED-4DB2-BD59-A6C34878D82A}">
                    <a16:rowId xmlns:a16="http://schemas.microsoft.com/office/drawing/2014/main" val="2222151201"/>
                  </a:ext>
                </a:extLst>
              </a:tr>
            </a:tbl>
          </a:graphicData>
        </a:graphic>
      </p:graphicFrame>
      <p:pic>
        <p:nvPicPr>
          <p:cNvPr id="6" name="Picture 5"/>
          <p:cNvPicPr>
            <a:picLocks noChangeAspect="1"/>
          </p:cNvPicPr>
          <p:nvPr/>
        </p:nvPicPr>
        <p:blipFill>
          <a:blip r:embed="rId2"/>
          <a:stretch>
            <a:fillRect/>
          </a:stretch>
        </p:blipFill>
        <p:spPr>
          <a:xfrm>
            <a:off x="3279487" y="4152635"/>
            <a:ext cx="2702402" cy="1351201"/>
          </a:xfrm>
          <a:prstGeom prst="rect">
            <a:avLst/>
          </a:prstGeom>
          <a:ln>
            <a:noFill/>
          </a:ln>
          <a:effectLst>
            <a:outerShdw blurRad="292100" dist="139700" dir="2700000" algn="tl" rotWithShape="0">
              <a:srgbClr val="333333">
                <a:alpha val="65000"/>
              </a:srgbClr>
            </a:outerShdw>
          </a:effectLst>
        </p:spPr>
      </p:pic>
      <p:grpSp>
        <p:nvGrpSpPr>
          <p:cNvPr id="7" name="Groupe 6">
            <a:extLst>
              <a:ext uri="{FF2B5EF4-FFF2-40B4-BE49-F238E27FC236}">
                <a16:creationId xmlns:a16="http://schemas.microsoft.com/office/drawing/2014/main" id="{2D2BC264-6C12-CB4F-D386-9375A86682A2}"/>
              </a:ext>
            </a:extLst>
          </p:cNvPr>
          <p:cNvGrpSpPr/>
          <p:nvPr/>
        </p:nvGrpSpPr>
        <p:grpSpPr>
          <a:xfrm>
            <a:off x="0" y="5928255"/>
            <a:ext cx="9144000" cy="939270"/>
            <a:chOff x="0" y="5918730"/>
            <a:chExt cx="9144000" cy="939270"/>
          </a:xfrm>
        </p:grpSpPr>
        <p:pic>
          <p:nvPicPr>
            <p:cNvPr id="8" name="Image 7">
              <a:extLst>
                <a:ext uri="{FF2B5EF4-FFF2-40B4-BE49-F238E27FC236}">
                  <a16:creationId xmlns:a16="http://schemas.microsoft.com/office/drawing/2014/main" id="{9CE0049C-7C4A-5D4C-0057-92DA7E113BD7}"/>
                </a:ext>
              </a:extLst>
            </p:cNvPr>
            <p:cNvPicPr>
              <a:picLocks noChangeAspect="1"/>
            </p:cNvPicPr>
            <p:nvPr/>
          </p:nvPicPr>
          <p:blipFill>
            <a:blip r:embed="rId3"/>
            <a:stretch>
              <a:fillRect/>
            </a:stretch>
          </p:blipFill>
          <p:spPr>
            <a:xfrm>
              <a:off x="304324" y="5918730"/>
              <a:ext cx="1798476" cy="636325"/>
            </a:xfrm>
            <a:prstGeom prst="rect">
              <a:avLst/>
            </a:prstGeom>
          </p:spPr>
        </p:pic>
        <p:sp>
          <p:nvSpPr>
            <p:cNvPr id="9" name="ZoneTexte 8">
              <a:extLst>
                <a:ext uri="{FF2B5EF4-FFF2-40B4-BE49-F238E27FC236}">
                  <a16:creationId xmlns:a16="http://schemas.microsoft.com/office/drawing/2014/main" id="{29B8001D-35F5-71B4-6799-F8D5070D165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a16="http://schemas.microsoft.com/office/drawing/2014/main" id="{95C7EBF1-554C-218B-93C7-6D40F737852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196101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z="2800" dirty="0">
                <a:solidFill>
                  <a:schemeClr val="tx1"/>
                </a:solidFill>
              </a:rPr>
              <a:t>D.3.1 – LUMIÈRE DU JOUR</a:t>
            </a:r>
            <a:endParaRPr lang="el-GR" dirty="0">
              <a:solidFill>
                <a:schemeClr val="tx1"/>
              </a:solidFill>
            </a:endParaRPr>
          </a:p>
        </p:txBody>
      </p:sp>
      <p:sp>
        <p:nvSpPr>
          <p:cNvPr id="3" name="Slide Number Placeholder 2"/>
          <p:cNvSpPr>
            <a:spLocks noGrp="1"/>
          </p:cNvSpPr>
          <p:nvPr>
            <p:ph type="sldNum" sz="quarter" idx="12"/>
          </p:nvPr>
        </p:nvSpPr>
        <p:spPr/>
        <p:txBody>
          <a:bodyPr/>
          <a:lstStyle/>
          <a:p>
            <a:fld id="{243FB592-B9A9-49AA-A86F-4031F7B97808}" type="slidenum">
              <a:rPr lang="en-US" smtClean="0"/>
              <a:t>7</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362712" y="1121664"/>
            <a:ext cx="8418576" cy="4482465"/>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sz="2400" b="1" u="sng" dirty="0" smtClean="0">
                <a:latin typeface="Calibri" panose="020F0502020204030204" pitchFamily="34" charset="0"/>
                <a:cs typeface="Calibri" panose="020F0502020204030204" pitchFamily="34" charset="0"/>
              </a:rPr>
              <a:t>OBJECTIF</a:t>
            </a:r>
            <a:endParaRPr lang="fr" sz="2400" b="1" u="sng" dirty="0">
              <a:latin typeface="Calibri" panose="020F0502020204030204" pitchFamily="34" charset="0"/>
              <a:cs typeface="Calibri" panose="020F0502020204030204" pitchFamily="34" charset="0"/>
            </a:endParaRPr>
          </a:p>
          <a:p>
            <a:pPr marL="0" indent="0">
              <a:buFont typeface="Arial" panose="020B0604020202020204" pitchFamily="34" charset="0"/>
              <a:buNone/>
            </a:pPr>
            <a:r>
              <a:rPr lang="fr" b="1" dirty="0">
                <a:latin typeface="Calibri" panose="020F0502020204030204" pitchFamily="34" charset="0"/>
                <a:cs typeface="Calibri" panose="020F0502020204030204" pitchFamily="34" charset="0"/>
              </a:rPr>
              <a:t> </a:t>
            </a:r>
            <a:r>
              <a:rPr lang="fr" sz="2400" dirty="0">
                <a:latin typeface="Calibri" panose="020F0502020204030204" pitchFamily="34" charset="0"/>
                <a:cs typeface="Calibri" panose="020F0502020204030204" pitchFamily="34" charset="0"/>
              </a:rPr>
              <a:t> </a:t>
            </a:r>
          </a:p>
          <a:p>
            <a:pPr marL="0" indent="0">
              <a:buNone/>
            </a:pPr>
            <a:r>
              <a:rPr lang="fr" sz="2400" dirty="0"/>
              <a:t>Assurer un niveau adéquat d'éclairage naturel dans tous les principaux espaces occupés .</a:t>
            </a:r>
            <a:endParaRPr lang="it-IT" sz="2400" dirty="0"/>
          </a:p>
        </p:txBody>
      </p:sp>
      <p:pic>
        <p:nvPicPr>
          <p:cNvPr id="1026" name="Picture 2" descr="Maximizing Daylight in Office Spaces and Dealing with Glare - Morphogenesis"/>
          <p:cNvPicPr>
            <a:picLocks noChangeAspect="1" noChangeArrowheads="1"/>
          </p:cNvPicPr>
          <p:nvPr/>
        </p:nvPicPr>
        <p:blipFill rotWithShape="1">
          <a:blip r:embed="rId2">
            <a:clrChange>
              <a:clrFrom>
                <a:srgbClr val="6CFBFF"/>
              </a:clrFrom>
              <a:clrTo>
                <a:srgbClr val="6CFBFF">
                  <a:alpha val="0"/>
                </a:srgbClr>
              </a:clrTo>
            </a:clrChange>
            <a:extLst>
              <a:ext uri="{28A0092B-C50C-407E-A947-70E740481C1C}">
                <a14:useLocalDpi xmlns:a14="http://schemas.microsoft.com/office/drawing/2010/main" val="0"/>
              </a:ext>
            </a:extLst>
          </a:blip>
          <a:srcRect l="2975"/>
          <a:stretch/>
        </p:blipFill>
        <p:spPr bwMode="auto">
          <a:xfrm>
            <a:off x="3501483" y="3098181"/>
            <a:ext cx="2208754" cy="1752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5" name="Groupe 4">
            <a:extLst>
              <a:ext uri="{FF2B5EF4-FFF2-40B4-BE49-F238E27FC236}">
                <a16:creationId xmlns:a16="http://schemas.microsoft.com/office/drawing/2014/main" id="{F678062A-0EA6-B752-4C10-E79EF17EAB25}"/>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B7F9A530-165E-EA76-D363-1FCA18A9A5F1}"/>
                </a:ext>
              </a:extLst>
            </p:cNvPr>
            <p:cNvPicPr>
              <a:picLocks noChangeAspect="1"/>
            </p:cNvPicPr>
            <p:nvPr/>
          </p:nvPicPr>
          <p:blipFill>
            <a:blip r:embed="rId3"/>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F8182306-0B47-E681-2B9B-5478D29DC84D}"/>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A8BCD898-C5E4-456E-7636-D0A0633C3054}"/>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410978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z="2800" dirty="0">
                <a:solidFill>
                  <a:schemeClr val="tx1"/>
                </a:solidFill>
              </a:rPr>
              <a:t>D.3.1 – LUMIÈRE DU JOUR</a:t>
            </a:r>
            <a:endParaRPr lang="el-GR" dirty="0">
              <a:solidFill>
                <a:schemeClr val="tx1"/>
              </a:solidFill>
            </a:endParaRPr>
          </a:p>
        </p:txBody>
      </p:sp>
      <p:sp>
        <p:nvSpPr>
          <p:cNvPr id="3" name="Slide Number Placeholder 2"/>
          <p:cNvSpPr>
            <a:spLocks noGrp="1"/>
          </p:cNvSpPr>
          <p:nvPr>
            <p:ph type="sldNum" sz="quarter" idx="12"/>
          </p:nvPr>
        </p:nvSpPr>
        <p:spPr/>
        <p:txBody>
          <a:bodyPr/>
          <a:lstStyle/>
          <a:p>
            <a:fld id="{243FB592-B9A9-49AA-A86F-4031F7B97808}" type="slidenum">
              <a:rPr lang="en-US" smtClean="0"/>
              <a:t>8</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43150" y="1372006"/>
            <a:ext cx="8678781"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300"/>
              </a:spcBef>
              <a:buNone/>
            </a:pPr>
            <a:r>
              <a:rPr lang="fr" sz="2000" dirty="0"/>
              <a:t>La limite d'évaluation est le bâtiment</a:t>
            </a:r>
          </a:p>
          <a:p>
            <a:pPr marL="0" indent="0">
              <a:buNone/>
            </a:pPr>
            <a:endParaRPr lang="en-GB" sz="2000" dirty="0"/>
          </a:p>
          <a:p>
            <a:pPr marL="0" indent="0" algn="just">
              <a:buNone/>
            </a:pPr>
            <a:r>
              <a:rPr lang="fr" sz="2000" dirty="0"/>
              <a:t>L'indicateur doit être calculé dans tous les espaces ayant des fonctions caractéristiques du bâtiment (par exemple, espaces de bureaux, salle de réunion, cafétéria), des orientations différentes (par exemple, du côté d'une façade donnant sur la rue), et des étages (par exemple, premier, intermédiaire et dernier étage ). </a:t>
            </a:r>
            <a:endParaRPr lang="fr" sz="2000" dirty="0" smtClean="0"/>
          </a:p>
          <a:p>
            <a:pPr marL="0" indent="0" algn="just">
              <a:buNone/>
            </a:pPr>
            <a:r>
              <a:rPr lang="fr" sz="2000" dirty="0" smtClean="0"/>
              <a:t>La </a:t>
            </a:r>
            <a:r>
              <a:rPr lang="fr" sz="2000" dirty="0"/>
              <a:t>valeur de l'indicateur pour le bâtiment est ensuite calculée comme une moyenne pondérée des mesures correspondantes</a:t>
            </a:r>
            <a:endParaRPr lang="en-US" sz="2000" dirty="0"/>
          </a:p>
        </p:txBody>
      </p:sp>
      <p:sp>
        <p:nvSpPr>
          <p:cNvPr id="5" name="Segnaposto contenuto 2">
            <a:extLst>
              <a:ext uri="{FF2B5EF4-FFF2-40B4-BE49-F238E27FC236}">
                <a16:creationId xmlns:a16="http://schemas.microsoft.com/office/drawing/2014/main" id="{86F2EB93-A63A-4210-B86A-E5FCAD7D8D7F}"/>
              </a:ext>
            </a:extLst>
          </p:cNvPr>
          <p:cNvSpPr txBox="1">
            <a:spLocks/>
          </p:cNvSpPr>
          <p:nvPr/>
        </p:nvSpPr>
        <p:spPr>
          <a:xfrm>
            <a:off x="171746" y="910833"/>
            <a:ext cx="8432156" cy="48574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LIMITE ET PORTÉE</a:t>
            </a:r>
          </a:p>
        </p:txBody>
      </p:sp>
      <p:grpSp>
        <p:nvGrpSpPr>
          <p:cNvPr id="6" name="Groupe 5">
            <a:extLst>
              <a:ext uri="{FF2B5EF4-FFF2-40B4-BE49-F238E27FC236}">
                <a16:creationId xmlns:a16="http://schemas.microsoft.com/office/drawing/2014/main" id="{CB5BE490-E5C3-9764-36FF-7D9EBDDC8FB9}"/>
              </a:ext>
            </a:extLst>
          </p:cNvPr>
          <p:cNvGrpSpPr/>
          <p:nvPr/>
        </p:nvGrpSpPr>
        <p:grpSpPr>
          <a:xfrm>
            <a:off x="0" y="5928255"/>
            <a:ext cx="9144000" cy="939270"/>
            <a:chOff x="0" y="5918730"/>
            <a:chExt cx="9144000" cy="939270"/>
          </a:xfrm>
        </p:grpSpPr>
        <p:pic>
          <p:nvPicPr>
            <p:cNvPr id="7" name="Image 6">
              <a:extLst>
                <a:ext uri="{FF2B5EF4-FFF2-40B4-BE49-F238E27FC236}">
                  <a16:creationId xmlns:a16="http://schemas.microsoft.com/office/drawing/2014/main" id="{049B6CF8-8335-157F-B2B2-74C0D38C4C13}"/>
                </a:ext>
              </a:extLst>
            </p:cNvPr>
            <p:cNvPicPr>
              <a:picLocks noChangeAspect="1"/>
            </p:cNvPicPr>
            <p:nvPr/>
          </p:nvPicPr>
          <p:blipFill>
            <a:blip r:embed="rId2"/>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371165A8-7FF7-9996-D9C3-5247E3BC2CAD}"/>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24B4BBB6-8EEE-0162-1E21-D89AE77A64BB}"/>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611291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z="2800" dirty="0">
                <a:solidFill>
                  <a:schemeClr val="tx1"/>
                </a:solidFill>
              </a:rPr>
              <a:t>D.3.1 – LUMIÈRE DU JOUR</a:t>
            </a:r>
            <a:endParaRPr lang="el-GR" dirty="0">
              <a:solidFill>
                <a:schemeClr val="tx1"/>
              </a:solidFill>
            </a:endParaRPr>
          </a:p>
        </p:txBody>
      </p:sp>
      <p:sp>
        <p:nvSpPr>
          <p:cNvPr id="3" name="Slide Number Placeholder 2"/>
          <p:cNvSpPr>
            <a:spLocks noGrp="1"/>
          </p:cNvSpPr>
          <p:nvPr>
            <p:ph type="sldNum" sz="quarter" idx="12"/>
          </p:nvPr>
        </p:nvSpPr>
        <p:spPr/>
        <p:txBody>
          <a:bodyPr/>
          <a:lstStyle/>
          <a:p>
            <a:fld id="{243FB592-B9A9-49AA-A86F-4031F7B97808}" type="slidenum">
              <a:rPr lang="en-US" smtClean="0"/>
              <a:t>9</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1048512"/>
            <a:ext cx="8418576" cy="475488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400" b="1" u="sng" dirty="0">
                <a:latin typeface="Calibri" panose="020F0502020204030204" pitchFamily="34" charset="0"/>
                <a:cs typeface="Calibri" panose="020F0502020204030204" pitchFamily="34" charset="0"/>
              </a:rPr>
              <a:t>MÉTHODE D'ÉVALUATION - </a:t>
            </a:r>
            <a:r>
              <a:rPr lang="fr" sz="2400" b="1" u="sng" dirty="0"/>
              <a:t>PHASE DE CONCEPTION</a:t>
            </a:r>
            <a:endParaRPr lang="en-US" sz="2400" b="1" u="sng" dirty="0">
              <a:cs typeface="Calibri" panose="020F0502020204030204" pitchFamily="34" charset="0"/>
            </a:endParaRPr>
          </a:p>
          <a:p>
            <a:pPr marL="0" indent="0">
              <a:buFont typeface="Arial" panose="020B0604020202020204" pitchFamily="34" charset="0"/>
              <a:buNone/>
            </a:pPr>
            <a:endParaRPr lang="en-US" sz="2400" b="1" u="sng" dirty="0">
              <a:latin typeface="Calibri" panose="020F0502020204030204" pitchFamily="34" charset="0"/>
            </a:endParaRPr>
          </a:p>
        </p:txBody>
      </p:sp>
      <p:sp>
        <p:nvSpPr>
          <p:cNvPr id="5" name="Rectangle 4"/>
          <p:cNvSpPr/>
          <p:nvPr/>
        </p:nvSpPr>
        <p:spPr>
          <a:xfrm>
            <a:off x="268224" y="1424891"/>
            <a:ext cx="8775415" cy="3578672"/>
          </a:xfrm>
          <a:prstGeom prst="rect">
            <a:avLst/>
          </a:prstGeom>
        </p:spPr>
        <p:txBody>
          <a:bodyPr wrap="square">
            <a:spAutoFit/>
          </a:bodyPr>
          <a:lstStyle/>
          <a:p>
            <a:pPr algn="just">
              <a:lnSpc>
                <a:spcPct val="150000"/>
              </a:lnSpc>
              <a:spcAft>
                <a:spcPts val="0"/>
              </a:spcAft>
              <a:tabLst>
                <a:tab pos="2329815" algn="l"/>
              </a:tabLst>
            </a:pPr>
            <a:r>
              <a:rPr lang="fr" sz="2000" b="1" u="sng" dirty="0">
                <a:solidFill>
                  <a:srgbClr val="000000"/>
                </a:solidFill>
                <a:ea typeface="Times New Roman" panose="02020603050405020304" pitchFamily="18" charset="0"/>
                <a:cs typeface="Calibri" panose="020F0502020204030204" pitchFamily="34" charset="0"/>
              </a:rPr>
              <a:t>Méthode 1) </a:t>
            </a:r>
            <a:r>
              <a:rPr lang="fr" sz="2000" i="1" u="sng" dirty="0">
                <a:solidFill>
                  <a:srgbClr val="000000"/>
                </a:solidFill>
                <a:ea typeface="Times New Roman" panose="02020603050405020304" pitchFamily="18" charset="0"/>
                <a:cs typeface="Calibri" panose="020F0502020204030204" pitchFamily="34" charset="0"/>
              </a:rPr>
              <a:t>Méthode de calcul utilisant des facteurs d'ensoleillement sur le plan de référence </a:t>
            </a:r>
            <a:r>
              <a:rPr lang="fr" sz="2000" dirty="0">
                <a:solidFill>
                  <a:srgbClr val="000000"/>
                </a:solidFill>
                <a:ea typeface="Times New Roman" panose="02020603050405020304" pitchFamily="18" charset="0"/>
                <a:cs typeface="Calibri" panose="020F0502020204030204" pitchFamily="34" charset="0"/>
              </a:rPr>
              <a:t>.</a:t>
            </a:r>
            <a:endParaRPr lang="en-US" sz="2000" dirty="0">
              <a:solidFill>
                <a:srgbClr val="000000"/>
              </a:solidFill>
              <a:ea typeface="Times New Roman" panose="02020603050405020304" pitchFamily="18" charset="0"/>
              <a:cs typeface="Calibri" panose="020F0502020204030204" pitchFamily="34" charset="0"/>
            </a:endParaRPr>
          </a:p>
          <a:p>
            <a:pPr algn="just">
              <a:lnSpc>
                <a:spcPct val="150000"/>
              </a:lnSpc>
              <a:tabLst>
                <a:tab pos="2329815" algn="l"/>
              </a:tabLst>
            </a:pPr>
            <a:r>
              <a:rPr lang="fr" sz="2000" b="1" dirty="0">
                <a:solidFill>
                  <a:schemeClr val="tx1">
                    <a:lumMod val="50000"/>
                    <a:lumOff val="50000"/>
                  </a:schemeClr>
                </a:solidFill>
              </a:rPr>
              <a:t>Les étapes de calcul sont :</a:t>
            </a:r>
            <a:endParaRPr lang="el-GR" sz="2000" b="1" dirty="0">
              <a:solidFill>
                <a:schemeClr val="tx1">
                  <a:lumMod val="50000"/>
                  <a:lumOff val="50000"/>
                </a:schemeClr>
              </a:solidFill>
            </a:endParaRPr>
          </a:p>
          <a:p>
            <a:pPr algn="just">
              <a:lnSpc>
                <a:spcPct val="150000"/>
              </a:lnSpc>
              <a:spcAft>
                <a:spcPts val="0"/>
              </a:spcAft>
              <a:tabLst>
                <a:tab pos="2329815" algn="l"/>
              </a:tabLst>
            </a:pPr>
            <a:endParaRPr lang="en-GB" sz="700" dirty="0">
              <a:solidFill>
                <a:srgbClr val="000000"/>
              </a:solidFill>
              <a:ea typeface="Times New Roman" panose="02020603050405020304" pitchFamily="18" charset="0"/>
              <a:cs typeface="Times New Roman" panose="02020603050405020304" pitchFamily="18" charset="0"/>
            </a:endParaRPr>
          </a:p>
          <a:p>
            <a:pPr marL="342900" lvl="0" indent="-342900">
              <a:lnSpc>
                <a:spcPct val="107000"/>
              </a:lnSpc>
              <a:spcAft>
                <a:spcPts val="800"/>
              </a:spcAft>
              <a:buFont typeface="+mj-lt"/>
              <a:buAutoNum type="arabicPeriod"/>
              <a:tabLst>
                <a:tab pos="2329815" algn="l"/>
                <a:tab pos="457200" algn="l"/>
              </a:tabLst>
            </a:pPr>
            <a:r>
              <a:rPr lang="fr" sz="2000" dirty="0">
                <a:solidFill>
                  <a:srgbClr val="000000"/>
                </a:solidFill>
                <a:ea typeface="Times New Roman" panose="02020603050405020304" pitchFamily="18" charset="0"/>
                <a:cs typeface="Calibri" panose="020F0502020204030204" pitchFamily="34" charset="0"/>
              </a:rPr>
              <a:t>Identifier la </a:t>
            </a:r>
            <a:r>
              <a:rPr lang="fr" sz="2000" b="1" dirty="0">
                <a:solidFill>
                  <a:srgbClr val="000000"/>
                </a:solidFill>
                <a:ea typeface="Times New Roman" panose="02020603050405020304" pitchFamily="18" charset="0"/>
                <a:cs typeface="Calibri" panose="020F0502020204030204" pitchFamily="34" charset="0"/>
              </a:rPr>
              <a:t>grille de points </a:t>
            </a:r>
            <a:r>
              <a:rPr lang="fr" sz="2000" dirty="0">
                <a:solidFill>
                  <a:srgbClr val="000000"/>
                </a:solidFill>
                <a:ea typeface="Times New Roman" panose="02020603050405020304" pitchFamily="18" charset="0"/>
                <a:cs typeface="Calibri" panose="020F0502020204030204" pitchFamily="34" charset="0"/>
              </a:rPr>
              <a:t>sur le plan</a:t>
            </a:r>
            <a:endParaRPr lang="en-GB" sz="2000" dirty="0">
              <a:solidFill>
                <a:srgbClr val="000000"/>
              </a:solidFill>
              <a:ea typeface="Times New Roman" panose="02020603050405020304" pitchFamily="18" charset="0"/>
              <a:cs typeface="Times New Roman" panose="02020603050405020304" pitchFamily="18" charset="0"/>
            </a:endParaRPr>
          </a:p>
          <a:p>
            <a:pPr marL="342900" lvl="0" indent="-342900">
              <a:lnSpc>
                <a:spcPct val="107000"/>
              </a:lnSpc>
              <a:spcAft>
                <a:spcPts val="800"/>
              </a:spcAft>
              <a:buFont typeface="+mj-lt"/>
              <a:buAutoNum type="arabicPeriod"/>
              <a:tabLst>
                <a:tab pos="2329815" algn="l"/>
                <a:tab pos="457200" algn="l"/>
              </a:tabLst>
            </a:pPr>
            <a:r>
              <a:rPr lang="fr" sz="2000" dirty="0">
                <a:solidFill>
                  <a:srgbClr val="000000"/>
                </a:solidFill>
                <a:ea typeface="Times New Roman" panose="02020603050405020304" pitchFamily="18" charset="0"/>
                <a:cs typeface="Calibri" panose="020F0502020204030204" pitchFamily="34" charset="0"/>
              </a:rPr>
              <a:t>Prédire les </a:t>
            </a:r>
            <a:r>
              <a:rPr lang="fr" sz="2000" b="1" dirty="0">
                <a:solidFill>
                  <a:srgbClr val="000000"/>
                </a:solidFill>
                <a:ea typeface="Times New Roman" panose="02020603050405020304" pitchFamily="18" charset="0"/>
                <a:cs typeface="Calibri" panose="020F0502020204030204" pitchFamily="34" charset="0"/>
              </a:rPr>
              <a:t>facteurs de lumière du jour </a:t>
            </a:r>
            <a:r>
              <a:rPr lang="fr" sz="2000" dirty="0">
                <a:solidFill>
                  <a:srgbClr val="000000"/>
                </a:solidFill>
                <a:ea typeface="Times New Roman" panose="02020603050405020304" pitchFamily="18" charset="0"/>
                <a:cs typeface="Calibri" panose="020F0502020204030204" pitchFamily="34" charset="0"/>
              </a:rPr>
              <a:t>à travers le plan</a:t>
            </a:r>
            <a:endParaRPr lang="en-GB" sz="2000" dirty="0">
              <a:solidFill>
                <a:srgbClr val="000000"/>
              </a:solidFill>
              <a:ea typeface="Times New Roman" panose="02020603050405020304" pitchFamily="18" charset="0"/>
              <a:cs typeface="Times New Roman" panose="02020603050405020304" pitchFamily="18" charset="0"/>
            </a:endParaRPr>
          </a:p>
          <a:p>
            <a:pPr marL="342900" lvl="0" indent="-342900">
              <a:lnSpc>
                <a:spcPct val="107000"/>
              </a:lnSpc>
              <a:spcAft>
                <a:spcPts val="800"/>
              </a:spcAft>
              <a:buFont typeface="+mj-lt"/>
              <a:buAutoNum type="arabicPeriod"/>
              <a:tabLst>
                <a:tab pos="2329815" algn="l"/>
                <a:tab pos="457200" algn="l"/>
              </a:tabLst>
            </a:pPr>
            <a:r>
              <a:rPr lang="fr" sz="2000" dirty="0">
                <a:solidFill>
                  <a:srgbClr val="000000"/>
                </a:solidFill>
                <a:ea typeface="Times New Roman" panose="02020603050405020304" pitchFamily="18" charset="0"/>
                <a:cs typeface="Calibri" panose="020F0502020204030204" pitchFamily="34" charset="0"/>
              </a:rPr>
              <a:t>Calculer le </a:t>
            </a:r>
            <a:r>
              <a:rPr lang="fr" sz="2000" b="1" dirty="0">
                <a:solidFill>
                  <a:srgbClr val="000000"/>
                </a:solidFill>
                <a:ea typeface="Times New Roman" panose="02020603050405020304" pitchFamily="18" charset="0"/>
                <a:cs typeface="Calibri" panose="020F0502020204030204" pitchFamily="34" charset="0"/>
              </a:rPr>
              <a:t>facteur de lumière du jour cible D </a:t>
            </a:r>
            <a:r>
              <a:rPr lang="fr" sz="2000" b="1" baseline="-25000" dirty="0">
                <a:solidFill>
                  <a:srgbClr val="000000"/>
                </a:solidFill>
                <a:ea typeface="Times New Roman" panose="02020603050405020304" pitchFamily="18" charset="0"/>
                <a:cs typeface="Calibri" panose="020F0502020204030204" pitchFamily="34" charset="0"/>
              </a:rPr>
              <a:t>T</a:t>
            </a:r>
            <a:r>
              <a:rPr lang="fr" sz="2000" b="1" baseline="30000" dirty="0">
                <a:solidFill>
                  <a:srgbClr val="000000"/>
                </a:solidFill>
                <a:ea typeface="Times New Roman" panose="02020603050405020304" pitchFamily="18" charset="0"/>
                <a:cs typeface="Calibri" panose="020F0502020204030204" pitchFamily="34" charset="0"/>
              </a:rPr>
              <a:t> </a:t>
            </a:r>
            <a:r>
              <a:rPr lang="fr" sz="2000" b="1" dirty="0">
                <a:solidFill>
                  <a:srgbClr val="000000"/>
                </a:solidFill>
                <a:ea typeface="Times New Roman" panose="02020603050405020304" pitchFamily="18" charset="0"/>
                <a:cs typeface="Calibri" panose="020F0502020204030204" pitchFamily="34" charset="0"/>
              </a:rPr>
              <a:t>et </a:t>
            </a:r>
            <a:r>
              <a:rPr lang="fr" sz="2000" b="1" baseline="-25000" dirty="0">
                <a:solidFill>
                  <a:srgbClr val="000000"/>
                </a:solidFill>
                <a:ea typeface="Times New Roman" panose="02020603050405020304" pitchFamily="18" charset="0"/>
                <a:cs typeface="Calibri" panose="020F0502020204030204" pitchFamily="34" charset="0"/>
              </a:rPr>
              <a:t>DTM</a:t>
            </a:r>
            <a:endParaRPr lang="en-GB" sz="2000" b="1" dirty="0">
              <a:solidFill>
                <a:srgbClr val="000000"/>
              </a:solidFill>
              <a:ea typeface="Times New Roman" panose="02020603050405020304" pitchFamily="18" charset="0"/>
              <a:cs typeface="Times New Roman" panose="02020603050405020304" pitchFamily="18" charset="0"/>
            </a:endParaRPr>
          </a:p>
          <a:p>
            <a:pPr marL="342900" lvl="0" indent="-342900">
              <a:lnSpc>
                <a:spcPct val="107000"/>
              </a:lnSpc>
              <a:spcAft>
                <a:spcPts val="800"/>
              </a:spcAft>
              <a:buFont typeface="+mj-lt"/>
              <a:buAutoNum type="arabicPeriod"/>
              <a:tabLst>
                <a:tab pos="2329815" algn="l"/>
                <a:tab pos="457200" algn="l"/>
              </a:tabLst>
            </a:pPr>
            <a:r>
              <a:rPr lang="fr" sz="2000" dirty="0">
                <a:solidFill>
                  <a:srgbClr val="000000"/>
                </a:solidFill>
                <a:ea typeface="Times New Roman" panose="02020603050405020304" pitchFamily="18" charset="0"/>
                <a:cs typeface="Calibri" panose="020F0502020204030204" pitchFamily="34" charset="0"/>
              </a:rPr>
              <a:t>Assurez-vous que les facteurs de lumière du jour sont égaux ou supérieurs aux valeurs cibles (D </a:t>
            </a:r>
            <a:r>
              <a:rPr lang="fr" sz="2000" baseline="-25000" dirty="0">
                <a:solidFill>
                  <a:srgbClr val="000000"/>
                </a:solidFill>
                <a:ea typeface="Times New Roman" panose="02020603050405020304" pitchFamily="18" charset="0"/>
                <a:cs typeface="Calibri" panose="020F0502020204030204" pitchFamily="34" charset="0"/>
              </a:rPr>
              <a:t>TM </a:t>
            </a:r>
            <a:r>
              <a:rPr lang="fr" sz="2000" dirty="0">
                <a:solidFill>
                  <a:srgbClr val="000000"/>
                </a:solidFill>
                <a:ea typeface="Times New Roman" panose="02020603050405020304" pitchFamily="18" charset="0"/>
                <a:cs typeface="Calibri" panose="020F0502020204030204" pitchFamily="34" charset="0"/>
              </a:rPr>
              <a:t>et D </a:t>
            </a:r>
            <a:r>
              <a:rPr lang="fr" sz="2000" baseline="-25000" dirty="0">
                <a:solidFill>
                  <a:srgbClr val="000000"/>
                </a:solidFill>
                <a:ea typeface="Times New Roman" panose="02020603050405020304" pitchFamily="18" charset="0"/>
                <a:cs typeface="Calibri" panose="020F0502020204030204" pitchFamily="34" charset="0"/>
              </a:rPr>
              <a:t>T </a:t>
            </a:r>
            <a:r>
              <a:rPr lang="fr" sz="2000" dirty="0">
                <a:solidFill>
                  <a:srgbClr val="000000"/>
                </a:solidFill>
                <a:ea typeface="Times New Roman" panose="02020603050405020304" pitchFamily="18" charset="0"/>
                <a:cs typeface="Calibri" panose="020F0502020204030204" pitchFamily="34" charset="0"/>
              </a:rPr>
              <a:t>).</a:t>
            </a:r>
            <a:endParaRPr lang="en-GB" sz="2000" dirty="0">
              <a:solidFill>
                <a:srgbClr val="000000"/>
              </a:solidFill>
              <a:ea typeface="Times New Roman" panose="02020603050405020304" pitchFamily="18" charset="0"/>
              <a:cs typeface="Times New Roman" panose="02020603050405020304" pitchFamily="18" charset="0"/>
            </a:endParaRPr>
          </a:p>
        </p:txBody>
      </p:sp>
      <p:grpSp>
        <p:nvGrpSpPr>
          <p:cNvPr id="6" name="Groupe 5">
            <a:extLst>
              <a:ext uri="{FF2B5EF4-FFF2-40B4-BE49-F238E27FC236}">
                <a16:creationId xmlns:a16="http://schemas.microsoft.com/office/drawing/2014/main" id="{F4440584-8EFF-BA45-0197-111729B4CFD9}"/>
              </a:ext>
            </a:extLst>
          </p:cNvPr>
          <p:cNvGrpSpPr/>
          <p:nvPr/>
        </p:nvGrpSpPr>
        <p:grpSpPr>
          <a:xfrm>
            <a:off x="0" y="5928255"/>
            <a:ext cx="9144000" cy="939270"/>
            <a:chOff x="0" y="5918730"/>
            <a:chExt cx="9144000" cy="939270"/>
          </a:xfrm>
        </p:grpSpPr>
        <p:pic>
          <p:nvPicPr>
            <p:cNvPr id="7" name="Image 6">
              <a:extLst>
                <a:ext uri="{FF2B5EF4-FFF2-40B4-BE49-F238E27FC236}">
                  <a16:creationId xmlns:a16="http://schemas.microsoft.com/office/drawing/2014/main" id="{B6911330-D020-6320-BBAC-91F0454F8454}"/>
                </a:ext>
              </a:extLst>
            </p:cNvPr>
            <p:cNvPicPr>
              <a:picLocks noChangeAspect="1"/>
            </p:cNvPicPr>
            <p:nvPr/>
          </p:nvPicPr>
          <p:blipFill>
            <a:blip r:embed="rId2"/>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1161B6F0-6726-47C8-F2D6-660990945C4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2284AF09-F65F-172B-3FA7-7BB18053B41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85951598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73C812A-5A9B-4686-B578-4F5843194000}">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customXml/itemProps2.xml><?xml version="1.0" encoding="utf-8"?>
<ds:datastoreItem xmlns:ds="http://schemas.openxmlformats.org/officeDocument/2006/customXml" ds:itemID="{A4F0E0F1-3ECA-4BA5-802D-D7124C5C855C}">
  <ds:schemaRefs>
    <ds:schemaRef ds:uri="http://schemas.microsoft.com/sharepoint/v3/contenttype/forms"/>
  </ds:schemaRefs>
</ds:datastoreItem>
</file>

<file path=customXml/itemProps3.xml><?xml version="1.0" encoding="utf-8"?>
<ds:datastoreItem xmlns:ds="http://schemas.openxmlformats.org/officeDocument/2006/customXml" ds:itemID="{1DB17C30-9006-4EC9-A779-503BDC88BC39}"/>
</file>

<file path=docProps/app.xml><?xml version="1.0" encoding="utf-8"?>
<Properties xmlns="http://schemas.openxmlformats.org/officeDocument/2006/extended-properties" xmlns:vt="http://schemas.openxmlformats.org/officeDocument/2006/docPropsVTypes">
  <TotalTime>18350</TotalTime>
  <Words>1491</Words>
  <Application>Microsoft Office PowerPoint</Application>
  <PresentationFormat>Affichage à l'écran (4:3)</PresentationFormat>
  <Paragraphs>234</Paragraphs>
  <Slides>18</Slides>
  <Notes>4</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18</vt:i4>
      </vt:variant>
    </vt:vector>
  </HeadingPairs>
  <TitlesOfParts>
    <vt:vector size="25" baseType="lpstr">
      <vt:lpstr>Arial</vt:lpstr>
      <vt:lpstr>Arial Narrow</vt:lpstr>
      <vt:lpstr>Calibri</vt:lpstr>
      <vt:lpstr>Cambria Math</vt:lpstr>
      <vt:lpstr>Times New Roman</vt:lpstr>
      <vt:lpstr>Wingdings</vt:lpstr>
      <vt:lpstr>Larissa</vt:lpstr>
      <vt:lpstr>Présentation PowerPoint</vt:lpstr>
      <vt:lpstr>D.3.1 – LUMIÈRE DU JOUR</vt:lpstr>
      <vt:lpstr>D.3.1 – LUMIÈRE DU JOUR</vt:lpstr>
      <vt:lpstr>D.3.1 – LUMIÈRE DU JOUR</vt:lpstr>
      <vt:lpstr>D.3.1 – LUMIÈRE DU JOUR</vt:lpstr>
      <vt:lpstr>D.3.1 – LUMIÈRE DU JOUR</vt:lpstr>
      <vt:lpstr>D.3.1 – LUMIÈRE DU JOUR</vt:lpstr>
      <vt:lpstr>D.3.1 – LUMIÈRE DU JOUR</vt:lpstr>
      <vt:lpstr>D.3.1 – LUMIÈRE DU JOUR</vt:lpstr>
      <vt:lpstr>D.3.1 – LUMIÈRE DU JOUR</vt:lpstr>
      <vt:lpstr>D.3.1 – LUMIÈRE DU JOUR</vt:lpstr>
      <vt:lpstr>D.3.1 – LUMIÈRE DU JOUR</vt:lpstr>
      <vt:lpstr>D.3.1 – LUMIÈRE DU JOUR</vt:lpstr>
      <vt:lpstr>D.3.1 – LUMIÈRE DU JOUR</vt:lpstr>
      <vt:lpstr>D.3.1 – LUMIÈRE DU JOUR</vt:lpstr>
      <vt:lpstr>D.3.1 – LUMIÈRE DU JOUR</vt:lpstr>
      <vt:lpstr>D.3.1 – LUMIÈRE DU JOUR</vt:lpstr>
      <vt:lpstr>D.3.1 – LUMIÈRE DU JOUR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URBASMART</cp:lastModifiedBy>
  <cp:revision>312</cp:revision>
  <dcterms:created xsi:type="dcterms:W3CDTF">2017-01-09T10:20:00Z</dcterms:created>
  <dcterms:modified xsi:type="dcterms:W3CDTF">2023-07-24T22:13:21Z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